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68" r:id="rId15"/>
    <p:sldId id="269" r:id="rId16"/>
    <p:sldId id="270" r:id="rId17"/>
    <p:sldId id="271" r:id="rId18"/>
    <p:sldId id="273" r:id="rId19"/>
    <p:sldId id="276" r:id="rId20"/>
    <p:sldId id="288" r:id="rId21"/>
    <p:sldId id="289" r:id="rId22"/>
    <p:sldId id="277" r:id="rId23"/>
    <p:sldId id="281" r:id="rId24"/>
    <p:sldId id="279" r:id="rId25"/>
    <p:sldId id="284" r:id="rId26"/>
    <p:sldId id="282" r:id="rId27"/>
    <p:sldId id="286" r:id="rId28"/>
    <p:sldId id="287" r:id="rId29"/>
    <p:sldId id="285"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4B3279A-8802-40F7-925E-5761392B3F7F}" type="datetimeFigureOut">
              <a:rPr lang="en-US" smtClean="0"/>
              <a:pPr/>
              <a:t>5/14/2025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521B3F-FC2E-42AD-8E26-8D6894941B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B3279A-8802-40F7-925E-5761392B3F7F}"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B3F-FC2E-42AD-8E26-8D6894941B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B3279A-8802-40F7-925E-5761392B3F7F}"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B3F-FC2E-42AD-8E26-8D6894941B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B3279A-8802-40F7-925E-5761392B3F7F}"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B3F-FC2E-42AD-8E26-8D6894941B6D}"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B3279A-8802-40F7-925E-5761392B3F7F}"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B3F-FC2E-42AD-8E26-8D6894941B6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B3279A-8802-40F7-925E-5761392B3F7F}"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21B3F-FC2E-42AD-8E26-8D6894941B6D}"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4B3279A-8802-40F7-925E-5761392B3F7F}" type="datetimeFigureOut">
              <a:rPr lang="en-US" smtClean="0"/>
              <a:pPr/>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21B3F-FC2E-42AD-8E26-8D6894941B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B3279A-8802-40F7-925E-5761392B3F7F}" type="datetimeFigureOut">
              <a:rPr lang="en-US" smtClean="0"/>
              <a:pPr/>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21B3F-FC2E-42AD-8E26-8D6894941B6D}"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3279A-8802-40F7-925E-5761392B3F7F}" type="datetimeFigureOut">
              <a:rPr lang="en-US" smtClean="0"/>
              <a:pPr/>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21B3F-FC2E-42AD-8E26-8D6894941B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4B3279A-8802-40F7-925E-5761392B3F7F}"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21B3F-FC2E-42AD-8E26-8D6894941B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4B3279A-8802-40F7-925E-5761392B3F7F}" type="datetimeFigureOut">
              <a:rPr lang="en-US" smtClean="0"/>
              <a:pPr/>
              <a:t>5/14/2025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521B3F-FC2E-42AD-8E26-8D6894941B6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4B3279A-8802-40F7-925E-5761392B3F7F}" type="datetimeFigureOut">
              <a:rPr lang="en-US" smtClean="0"/>
              <a:pPr/>
              <a:t>5/14/2025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521B3F-FC2E-42AD-8E26-8D6894941B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32656"/>
            <a:ext cx="7380312" cy="4941168"/>
          </a:xfrm>
        </p:spPr>
        <p:txBody>
          <a:bodyPr>
            <a:normAutofit/>
          </a:bodyPr>
          <a:lstStyle/>
          <a:p>
            <a:pPr algn="ctr"/>
            <a:endParaRPr lang="sr-Cyrl-BA" sz="2800" b="1" i="1" dirty="0">
              <a:solidFill>
                <a:schemeClr val="tx1"/>
              </a:solidFill>
              <a:latin typeface="Times New Roman" pitchFamily="18" charset="0"/>
              <a:cs typeface="Times New Roman" pitchFamily="18" charset="0"/>
            </a:endParaRPr>
          </a:p>
          <a:p>
            <a:r>
              <a:rPr lang="en-US" i="1" dirty="0" err="1"/>
              <a:t>Лиса</a:t>
            </a:r>
            <a:r>
              <a:rPr lang="en-US" i="1" dirty="0"/>
              <a:t> </a:t>
            </a:r>
            <a:r>
              <a:rPr lang="en-US" i="1" dirty="0" err="1"/>
              <a:t>метода</a:t>
            </a:r>
            <a:r>
              <a:rPr lang="en-US" i="1" dirty="0"/>
              <a:t> </a:t>
            </a:r>
            <a:r>
              <a:rPr lang="en-US" i="1" dirty="0" err="1"/>
              <a:t>апликовања</a:t>
            </a:r>
            <a:r>
              <a:rPr lang="en-US" i="1" dirty="0"/>
              <a:t> </a:t>
            </a:r>
            <a:r>
              <a:rPr lang="en-US" i="1" dirty="0" err="1"/>
              <a:t>плућног</a:t>
            </a:r>
            <a:r>
              <a:rPr lang="en-US" i="1" dirty="0"/>
              <a:t> </a:t>
            </a:r>
            <a:r>
              <a:rPr lang="en-US" i="1" dirty="0" err="1"/>
              <a:t>сурфактанта</a:t>
            </a:r>
            <a:r>
              <a:rPr lang="en-US" i="1" dirty="0"/>
              <a:t> </a:t>
            </a:r>
            <a:r>
              <a:rPr lang="en-US" i="1" dirty="0" err="1"/>
              <a:t>код</a:t>
            </a:r>
            <a:r>
              <a:rPr lang="en-US" i="1" dirty="0"/>
              <a:t> </a:t>
            </a:r>
            <a:r>
              <a:rPr lang="en-US" i="1" dirty="0" err="1"/>
              <a:t>новорођенчета</a:t>
            </a:r>
            <a:r>
              <a:rPr lang="sr-Cyrl-RS" i="1" dirty="0"/>
              <a:t> </a:t>
            </a:r>
            <a:endParaRPr lang="en-US" i="1" dirty="0"/>
          </a:p>
          <a:p>
            <a:r>
              <a:rPr lang="en-US" dirty="0"/>
              <a:t>1</a:t>
            </a:r>
            <a:endParaRPr lang="sr-Cyrl-BA" dirty="0">
              <a:latin typeface="Times New Roman" pitchFamily="18" charset="0"/>
              <a:cs typeface="Times New Roman" pitchFamily="18" charset="0"/>
            </a:endParaRPr>
          </a:p>
          <a:p>
            <a:endParaRPr lang="sr-Cyrl-BA" dirty="0">
              <a:latin typeface="Times New Roman" pitchFamily="18" charset="0"/>
              <a:cs typeface="Times New Roman" pitchFamily="18" charset="0"/>
            </a:endParaRPr>
          </a:p>
          <a:p>
            <a:endParaRPr lang="sr-Cyrl-BA" dirty="0">
              <a:latin typeface="Times New Roman" pitchFamily="18" charset="0"/>
              <a:cs typeface="Times New Roman" pitchFamily="18" charset="0"/>
            </a:endParaRPr>
          </a:p>
          <a:p>
            <a:endParaRPr lang="sr-Cyrl-BA"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sr-Cyrl-BA" dirty="0">
              <a:latin typeface="Times New Roman" pitchFamily="18" charset="0"/>
              <a:cs typeface="Times New Roman" pitchFamily="18" charset="0"/>
            </a:endParaRPr>
          </a:p>
          <a:p>
            <a:r>
              <a:rPr lang="sr-Cyrl-BA" i="1" dirty="0">
                <a:solidFill>
                  <a:schemeClr val="tx1"/>
                </a:solidFill>
                <a:latin typeface="Times New Roman" pitchFamily="18" charset="0"/>
                <a:cs typeface="Times New Roman" pitchFamily="18" charset="0"/>
              </a:rPr>
              <a:t>Доц др Сузана Живојиновић</a:t>
            </a:r>
          </a:p>
        </p:txBody>
      </p:sp>
    </p:spTree>
    <p:extLst>
      <p:ext uri="{BB962C8B-B14F-4D97-AF65-F5344CB8AC3E}">
        <p14:creationId xmlns:p14="http://schemas.microsoft.com/office/powerpoint/2010/main" val="33243954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endParaRPr lang="sr-Cyrl-BA" sz="2000" dirty="0">
              <a:latin typeface="Times New Roman" pitchFamily="18" charset="0"/>
              <a:cs typeface="Times New Roman" pitchFamily="18" charset="0"/>
            </a:endParaRPr>
          </a:p>
          <a:p>
            <a:pPr marL="0" indent="0" algn="ctr">
              <a:buNone/>
            </a:pPr>
            <a:endParaRPr lang="sr-Cyrl-BA" sz="2000" dirty="0">
              <a:latin typeface="Times New Roman" pitchFamily="18" charset="0"/>
              <a:cs typeface="Times New Roman" pitchFamily="18" charset="0"/>
            </a:endParaRPr>
          </a:p>
          <a:p>
            <a:pPr marL="0" indent="0" algn="ctr">
              <a:buNone/>
            </a:pPr>
            <a:r>
              <a:rPr lang="sr-Cyrl-BA" sz="2400" b="1" i="1" dirty="0">
                <a:latin typeface="Times New Roman" pitchFamily="18" charset="0"/>
                <a:cs typeface="Times New Roman" pitchFamily="18" charset="0"/>
              </a:rPr>
              <a:t>РТГ респираторног дистрес синдрома</a:t>
            </a:r>
          </a:p>
          <a:p>
            <a:pPr algn="ct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2783604"/>
            <a:ext cx="5076056" cy="40582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3604"/>
            <a:ext cx="4067944" cy="4058237"/>
          </a:xfrm>
          <a:prstGeom prst="rect">
            <a:avLst/>
          </a:prstGeom>
        </p:spPr>
      </p:pic>
    </p:spTree>
    <p:extLst>
      <p:ext uri="{BB962C8B-B14F-4D97-AF65-F5344CB8AC3E}">
        <p14:creationId xmlns:p14="http://schemas.microsoft.com/office/powerpoint/2010/main" val="223001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Дијагноза</a:t>
            </a:r>
          </a:p>
          <a:p>
            <a:pPr>
              <a:buFont typeface="Wingdings" pitchFamily="2" charset="2"/>
              <a:buChar char="Ø"/>
            </a:pPr>
            <a:r>
              <a:rPr lang="sr-Cyrl-BA" sz="2000" dirty="0">
                <a:latin typeface="Times New Roman" pitchFamily="18" charset="0"/>
                <a:cs typeface="Times New Roman" pitchFamily="18" charset="0"/>
              </a:rPr>
              <a:t>Гасне анализе: хипоксемија(</a:t>
            </a:r>
            <a:r>
              <a:rPr lang="en-US" sz="2000" dirty="0">
                <a:latin typeface="Times New Roman" pitchFamily="18" charset="0"/>
                <a:cs typeface="Times New Roman" pitchFamily="18" charset="0"/>
              </a:rPr>
              <a:t> PO2</a:t>
            </a:r>
            <a:r>
              <a:rPr lang="sr-Cyrl-BA" sz="2000" dirty="0">
                <a:latin typeface="Times New Roman" pitchFamily="18" charset="0"/>
                <a:cs typeface="Times New Roman" pitchFamily="18" charset="0"/>
              </a:rPr>
              <a:t>&lt; 6.6</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kPa</a:t>
            </a:r>
            <a:r>
              <a:rPr lang="sr-Cyrl-BA" sz="2000" dirty="0">
                <a:latin typeface="Times New Roman" pitchFamily="18" charset="0"/>
                <a:cs typeface="Times New Roman" pitchFamily="18" charset="0"/>
              </a:rPr>
              <a:t>), хиперкапнија, респираторна па мешовита ацидоза.</a:t>
            </a:r>
          </a:p>
          <a:p>
            <a:pPr marL="0" indent="0" algn="ctr">
              <a:buNone/>
            </a:pPr>
            <a:r>
              <a:rPr lang="sr-Cyrl-BA" sz="2000" dirty="0">
                <a:latin typeface="Times New Roman" pitchFamily="18" charset="0"/>
                <a:cs typeface="Times New Roman" pitchFamily="18" charset="0"/>
              </a:rPr>
              <a:t>  </a:t>
            </a:r>
            <a:r>
              <a:rPr lang="sr-Cyrl-BA" sz="2400" dirty="0">
                <a:latin typeface="Times New Roman" pitchFamily="18" charset="0"/>
                <a:cs typeface="Times New Roman" pitchFamily="18" charset="0"/>
              </a:rPr>
              <a:t>Диференцијална дијагноза:</a:t>
            </a:r>
          </a:p>
          <a:p>
            <a:pPr marL="0" indent="0">
              <a:buNone/>
            </a:pPr>
            <a:r>
              <a:rPr lang="sr-Cyrl-BA" sz="2000" dirty="0">
                <a:latin typeface="Times New Roman" pitchFamily="18" charset="0"/>
                <a:cs typeface="Times New Roman" pitchFamily="18" charset="0"/>
              </a:rPr>
              <a:t>1. Друге болести плућа новорођенчета:</a:t>
            </a:r>
          </a:p>
          <a:p>
            <a:pPr>
              <a:buFont typeface="Wingdings" pitchFamily="2" charset="2"/>
              <a:buChar char="§"/>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Стечене:</a:t>
            </a:r>
          </a:p>
          <a:p>
            <a:r>
              <a:rPr lang="sr-Cyrl-BA" sz="2000" dirty="0">
                <a:latin typeface="Times New Roman" pitchFamily="18" charset="0"/>
                <a:cs typeface="Times New Roman" pitchFamily="18" charset="0"/>
              </a:rPr>
              <a:t>Синдром аспирације меконијума</a:t>
            </a:r>
          </a:p>
          <a:p>
            <a:r>
              <a:rPr lang="sr-Cyrl-BA" sz="2000" dirty="0">
                <a:latin typeface="Times New Roman" pitchFamily="18" charset="0"/>
                <a:cs typeface="Times New Roman" pitchFamily="18" charset="0"/>
              </a:rPr>
              <a:t>Аспирација плодове воде</a:t>
            </a:r>
          </a:p>
          <a:p>
            <a:r>
              <a:rPr lang="sr-Cyrl-BA" sz="2000" dirty="0">
                <a:latin typeface="Times New Roman" pitchFamily="18" charset="0"/>
                <a:cs typeface="Times New Roman" pitchFamily="18" charset="0"/>
              </a:rPr>
              <a:t>Асфиктична болест плућа</a:t>
            </a:r>
          </a:p>
          <a:p>
            <a:r>
              <a:rPr lang="sr-Cyrl-BA" sz="2000" dirty="0">
                <a:latin typeface="Times New Roman" pitchFamily="18" charset="0"/>
                <a:cs typeface="Times New Roman" pitchFamily="18" charset="0"/>
              </a:rPr>
              <a:t>Пнеумонија</a:t>
            </a:r>
          </a:p>
          <a:p>
            <a:r>
              <a:rPr lang="sr-Cyrl-BA" sz="2000" dirty="0">
                <a:latin typeface="Times New Roman" pitchFamily="18" charset="0"/>
                <a:cs typeface="Times New Roman" pitchFamily="18" charset="0"/>
              </a:rPr>
              <a:t>Транзиторна тахипнеја</a:t>
            </a:r>
          </a:p>
          <a:p>
            <a:r>
              <a:rPr lang="sr-Cyrl-BA" sz="2000" dirty="0">
                <a:latin typeface="Times New Roman" pitchFamily="18" charset="0"/>
                <a:cs typeface="Times New Roman" pitchFamily="18" charset="0"/>
              </a:rPr>
              <a:t>Пнеумоторакс и пнеумомедијастинум</a:t>
            </a:r>
          </a:p>
          <a:p>
            <a:r>
              <a:rPr lang="sr-Cyrl-BA" sz="2000" dirty="0">
                <a:latin typeface="Times New Roman" pitchFamily="18" charset="0"/>
                <a:cs typeface="Times New Roman" pitchFamily="18" charset="0"/>
              </a:rPr>
              <a:t>Масивна плућна хеморагија</a:t>
            </a:r>
          </a:p>
          <a:p>
            <a:r>
              <a:rPr lang="sr-Cyrl-BA" sz="2000" dirty="0">
                <a:latin typeface="Times New Roman" pitchFamily="18" charset="0"/>
                <a:cs typeface="Times New Roman" pitchFamily="18" charset="0"/>
              </a:rPr>
              <a:t>Перзистентна плућна хипертензија</a:t>
            </a:r>
          </a:p>
          <a:p>
            <a:r>
              <a:rPr lang="sr-Cyrl-BA" sz="2000" dirty="0">
                <a:latin typeface="Times New Roman" pitchFamily="18" charset="0"/>
                <a:cs typeface="Times New Roman" pitchFamily="18" charset="0"/>
              </a:rPr>
              <a:t>Минимална плућна болест</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7719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906"/>
            <a:ext cx="9144000" cy="6836094"/>
          </a:xfrm>
        </p:spPr>
        <p:txBody>
          <a:bodyPr>
            <a:normAutofit/>
          </a:bodyPr>
          <a:lstStyle/>
          <a:p>
            <a:pPr marL="0" indent="0" algn="ctr">
              <a:buNone/>
            </a:pP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Диференцијална дијагноза</a:t>
            </a:r>
          </a:p>
          <a:p>
            <a:pPr marL="0" indent="0">
              <a:buNone/>
            </a:pPr>
            <a:endParaRPr lang="sr-Cyrl-BA"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sr-Cyrl-BA" sz="2000" dirty="0">
                <a:latin typeface="Times New Roman" pitchFamily="18" charset="0"/>
                <a:cs typeface="Times New Roman" pitchFamily="18" charset="0"/>
              </a:rPr>
              <a:t>Друге болести плућа: </a:t>
            </a:r>
            <a:endParaRPr lang="en-US" sz="2000" dirty="0">
              <a:latin typeface="Times New Roman" pitchFamily="18" charset="0"/>
              <a:cs typeface="Times New Roman" pitchFamily="18" charset="0"/>
            </a:endParaRPr>
          </a:p>
          <a:p>
            <a:pPr marL="0" indent="0">
              <a:buNone/>
            </a:pPr>
            <a:endParaRPr lang="sr-Cyrl-BA" sz="2000" dirty="0">
              <a:latin typeface="Times New Roman" pitchFamily="18" charset="0"/>
              <a:cs typeface="Times New Roman" pitchFamily="18" charset="0"/>
            </a:endParaRPr>
          </a:p>
          <a:p>
            <a:pPr marL="0" indent="0">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Конгениталне:</a:t>
            </a:r>
            <a:endParaRPr lang="sr-Cyrl-BA" sz="2000" dirty="0">
              <a:effectLst>
                <a:outerShdw blurRad="38100" dist="38100" dir="2700000" algn="tl">
                  <a:srgbClr val="000000">
                    <a:alpha val="43137"/>
                  </a:srgbClr>
                </a:outerShdw>
              </a:effectLst>
              <a:latin typeface="Times New Roman" pitchFamily="18" charset="0"/>
              <a:cs typeface="Times New Roman" pitchFamily="18" charset="0"/>
            </a:endParaRPr>
          </a:p>
          <a:p>
            <a:r>
              <a:rPr lang="sr-Cyrl-BA" sz="2000" dirty="0">
                <a:effectLst>
                  <a:outerShdw blurRad="38100" dist="38100" dir="2700000" algn="tl">
                    <a:srgbClr val="000000">
                      <a:alpha val="43137"/>
                    </a:srgbClr>
                  </a:outerShdw>
                </a:effectLst>
                <a:latin typeface="Times New Roman" pitchFamily="18" charset="0"/>
                <a:cs typeface="Times New Roman" pitchFamily="18" charset="0"/>
              </a:rPr>
              <a:t>хи</a:t>
            </a:r>
            <a:r>
              <a:rPr lang="sr-Cyrl-BA" sz="2000" dirty="0">
                <a:latin typeface="Times New Roman" pitchFamily="18" charset="0"/>
                <a:cs typeface="Times New Roman" pitchFamily="18" charset="0"/>
              </a:rPr>
              <a:t>поплазија плућа</a:t>
            </a:r>
          </a:p>
          <a:p>
            <a:r>
              <a:rPr lang="sr-Cyrl-BA" sz="2000" dirty="0">
                <a:latin typeface="Times New Roman" pitchFamily="18" charset="0"/>
                <a:cs typeface="Times New Roman" pitchFamily="18" charset="0"/>
              </a:rPr>
              <a:t>дијафрагмална хернија</a:t>
            </a:r>
          </a:p>
          <a:p>
            <a:r>
              <a:rPr lang="sr-Cyrl-BA" sz="2000" dirty="0">
                <a:latin typeface="Times New Roman" pitchFamily="18" charset="0"/>
                <a:cs typeface="Times New Roman" pitchFamily="18" charset="0"/>
              </a:rPr>
              <a:t>друге конгениталне болести плућа</a:t>
            </a:r>
            <a:endParaRPr lang="en-US" sz="2000" dirty="0">
              <a:latin typeface="Times New Roman" pitchFamily="18" charset="0"/>
              <a:cs typeface="Times New Roman" pitchFamily="18" charset="0"/>
            </a:endParaRPr>
          </a:p>
          <a:p>
            <a:pPr marL="109728" indent="0">
              <a:buNone/>
            </a:pP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2. Урођене срчане мане</a:t>
            </a:r>
            <a:endParaRPr lang="en-US" sz="2000" dirty="0">
              <a:latin typeface="Times New Roman" pitchFamily="18" charset="0"/>
              <a:cs typeface="Times New Roman" pitchFamily="18" charset="0"/>
            </a:endParaRPr>
          </a:p>
          <a:p>
            <a:pPr marL="0" indent="0">
              <a:buNone/>
            </a:pP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3. Урођене болести метаболизма</a:t>
            </a:r>
            <a:endParaRPr lang="en-US" sz="2000" dirty="0">
              <a:latin typeface="Times New Roman" pitchFamily="18" charset="0"/>
              <a:cs typeface="Times New Roman" pitchFamily="18" charset="0"/>
            </a:endParaRPr>
          </a:p>
          <a:p>
            <a:pPr marL="0" indent="0">
              <a:buNone/>
            </a:pP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4. Наследне болести неуромишићног система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94810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Терапија</a:t>
            </a:r>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sr-Cyrl-BA" sz="2400" i="1" dirty="0">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v"/>
            </a:pPr>
            <a:r>
              <a:rPr lang="sr-Cyrl-BA" sz="2000" dirty="0">
                <a:latin typeface="Times New Roman" pitchFamily="18" charset="0"/>
                <a:cs typeface="Times New Roman" pitchFamily="18" charset="0"/>
              </a:rPr>
              <a:t>Циљ терапије РДС је да се новорођенче одржи у добром клиничком стању до почетка синтезе сопственог сурфактанта у периоду од 36-48</a:t>
            </a:r>
            <a:r>
              <a:rPr lang="en-US" sz="2000" dirty="0">
                <a:latin typeface="Times New Roman" pitchFamily="18" charset="0"/>
                <a:cs typeface="Times New Roman" pitchFamily="18" charset="0"/>
              </a:rPr>
              <a:t>h</a:t>
            </a:r>
            <a:r>
              <a:rPr lang="sr-Cyrl-BA" sz="2000" dirty="0">
                <a:latin typeface="Times New Roman" pitchFamily="18" charset="0"/>
                <a:cs typeface="Times New Roman" pitchFamily="18" charset="0"/>
              </a:rPr>
              <a:t> живота</a:t>
            </a:r>
          </a:p>
          <a:p>
            <a:pPr>
              <a:buFont typeface="Wingdings" pitchFamily="2" charset="2"/>
              <a:buChar char="v"/>
            </a:pPr>
            <a:endParaRPr lang="en-US" sz="2000" dirty="0">
              <a:latin typeface="Times New Roman" pitchFamily="18" charset="0"/>
              <a:cs typeface="Times New Roman" pitchFamily="18" charset="0"/>
            </a:endParaRPr>
          </a:p>
          <a:p>
            <a:pPr>
              <a:buFont typeface="Wingdings" pitchFamily="2" charset="2"/>
              <a:buChar char="v"/>
            </a:pP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  Иницијални транспорт подразумева адекватну реанимацију и транспорт у ОИН:</a:t>
            </a:r>
          </a:p>
          <a:p>
            <a:pPr>
              <a:buFontTx/>
              <a:buChar char="-"/>
            </a:pPr>
            <a:r>
              <a:rPr lang="sr-Cyrl-BA" sz="2000" dirty="0">
                <a:latin typeface="Times New Roman" pitchFamily="18" charset="0"/>
                <a:cs typeface="Times New Roman" pitchFamily="18" charset="0"/>
              </a:rPr>
              <a:t>По пријему новорођенчета у ОИН потребно је:</a:t>
            </a:r>
          </a:p>
          <a:p>
            <a:pPr marL="457200" indent="-457200">
              <a:buFont typeface="+mj-lt"/>
              <a:buAutoNum type="alphaLcPeriod"/>
            </a:pPr>
            <a:r>
              <a:rPr lang="sr-Cyrl-BA" sz="2000" dirty="0">
                <a:latin typeface="Times New Roman" pitchFamily="18" charset="0"/>
                <a:cs typeface="Times New Roman" pitchFamily="18" charset="0"/>
              </a:rPr>
              <a:t>Обезбедити </a:t>
            </a:r>
            <a:r>
              <a:rPr lang="sr-Cyrl-RS" sz="2000" dirty="0">
                <a:latin typeface="Times New Roman" pitchFamily="18" charset="0"/>
                <a:cs typeface="Times New Roman" pitchFamily="18" charset="0"/>
              </a:rPr>
              <a:t>континуирани </a:t>
            </a:r>
            <a:r>
              <a:rPr lang="sr-Cyrl-BA" sz="2000" dirty="0">
                <a:latin typeface="Times New Roman" pitchFamily="18" charset="0"/>
                <a:cs typeface="Times New Roman" pitchFamily="18" charset="0"/>
              </a:rPr>
              <a:t>мониторинг виталних функција</a:t>
            </a:r>
          </a:p>
          <a:p>
            <a:pPr marL="457200" indent="-457200">
              <a:buFont typeface="+mj-lt"/>
              <a:buAutoNum type="alphaLcPeriod"/>
            </a:pPr>
            <a:r>
              <a:rPr lang="sr-Cyrl-BA" sz="2000" dirty="0">
                <a:latin typeface="Times New Roman" pitchFamily="18" charset="0"/>
                <a:cs typeface="Times New Roman" pitchFamily="18" charset="0"/>
              </a:rPr>
              <a:t>Бележити виталне функције на 2</a:t>
            </a:r>
            <a:r>
              <a:rPr lang="en-US" sz="2000" dirty="0">
                <a:latin typeface="Times New Roman" pitchFamily="18" charset="0"/>
                <a:cs typeface="Times New Roman" pitchFamily="18" charset="0"/>
              </a:rPr>
              <a:t>h</a:t>
            </a:r>
            <a:endParaRPr lang="sr-Cyrl-BA" sz="2000" dirty="0">
              <a:latin typeface="Times New Roman" pitchFamily="18" charset="0"/>
              <a:cs typeface="Times New Roman" pitchFamily="18" charset="0"/>
            </a:endParaRPr>
          </a:p>
          <a:p>
            <a:pPr marL="457200" indent="-457200">
              <a:buFont typeface="+mj-lt"/>
              <a:buAutoNum type="alphaLcPeriod"/>
            </a:pPr>
            <a:r>
              <a:rPr lang="sr-Cyrl-BA" sz="2000" dirty="0">
                <a:latin typeface="Times New Roman" pitchFamily="18" charset="0"/>
                <a:cs typeface="Times New Roman" pitchFamily="18" charset="0"/>
              </a:rPr>
              <a:t>Пратити концентрацију кисеоника у удахнутом ваздуху</a:t>
            </a:r>
          </a:p>
          <a:p>
            <a:pPr marL="457200" indent="-457200">
              <a:buFont typeface="+mj-lt"/>
              <a:buAutoNum type="alphaLcPeriod"/>
            </a:pPr>
            <a:r>
              <a:rPr lang="sr-Cyrl-BA" sz="2000" dirty="0">
                <a:latin typeface="Times New Roman" pitchFamily="18" charset="0"/>
                <a:cs typeface="Times New Roman" pitchFamily="18" charset="0"/>
              </a:rPr>
              <a:t>Пласирати назогастричну сонду</a:t>
            </a:r>
          </a:p>
          <a:p>
            <a:pPr marL="457200" indent="-457200">
              <a:buFont typeface="+mj-lt"/>
              <a:buAutoNum type="alphaLcPeriod"/>
            </a:pPr>
            <a:r>
              <a:rPr lang="sr-Cyrl-BA" sz="2000" dirty="0">
                <a:latin typeface="Times New Roman" pitchFamily="18" charset="0"/>
                <a:cs typeface="Times New Roman" pitchFamily="18" charset="0"/>
              </a:rPr>
              <a:t>Пратити диурезу и елиминацију меконијума</a:t>
            </a:r>
          </a:p>
          <a:p>
            <a:pPr marL="457200" indent="-457200">
              <a:buFont typeface="+mj-lt"/>
              <a:buAutoNum type="alphaLcPeriod"/>
            </a:pPr>
            <a:r>
              <a:rPr lang="sr-Cyrl-BA" sz="2000" dirty="0">
                <a:latin typeface="Times New Roman" pitchFamily="18" charset="0"/>
                <a:cs typeface="Times New Roman" pitchFamily="18" charset="0"/>
              </a:rPr>
              <a:t>Контролисати крвну слику, јонограм, гликемију, албумине, уреу, креатинин,</a:t>
            </a:r>
          </a:p>
          <a:p>
            <a:pPr marL="457200" indent="-457200">
              <a:buFont typeface="+mj-lt"/>
              <a:buAutoNum type="alphaLcPeriod"/>
            </a:pPr>
            <a:r>
              <a:rPr lang="sr-Cyrl-BA" sz="2000" dirty="0">
                <a:latin typeface="Times New Roman" pitchFamily="18" charset="0"/>
                <a:cs typeface="Times New Roman" pitchFamily="18" charset="0"/>
              </a:rPr>
              <a:t>Скрининг на бактеријске инфекције</a:t>
            </a:r>
          </a:p>
          <a:p>
            <a:pPr marL="457200" indent="-457200">
              <a:buFont typeface="+mj-lt"/>
              <a:buAutoNum type="alphaLcPeriod"/>
            </a:pPr>
            <a:r>
              <a:rPr lang="sr-Cyrl-BA" sz="2000" dirty="0">
                <a:latin typeface="Times New Roman" pitchFamily="18" charset="0"/>
                <a:cs typeface="Times New Roman" pitchFamily="18" charset="0"/>
              </a:rPr>
              <a:t>Придржавати се принципа минимум интервенција </a:t>
            </a:r>
          </a:p>
          <a:p>
            <a:pPr>
              <a:buFont typeface="Wingdings" pitchFamily="2" charset="2"/>
              <a:buChar char="v"/>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97200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0" indent="0" algn="ctr">
              <a:buNone/>
            </a:pPr>
            <a:endParaRPr lang="sr-Cyrl-BA" sz="2400" dirty="0">
              <a:latin typeface="Times New Roman" pitchFamily="18" charset="0"/>
              <a:cs typeface="Times New Roman" pitchFamily="18" charset="0"/>
            </a:endParaRPr>
          </a:p>
          <a:p>
            <a:pPr marL="0" indent="0" algn="ctr">
              <a:buNone/>
            </a:pPr>
            <a:r>
              <a:rPr lang="sr-Cyrl-BA" sz="2400" b="1" i="1" dirty="0">
                <a:effectLst>
                  <a:outerShdw blurRad="38100" dist="38100" dir="2700000" algn="tl">
                    <a:srgbClr val="000000">
                      <a:alpha val="43137"/>
                    </a:srgbClr>
                  </a:outerShdw>
                </a:effectLst>
                <a:latin typeface="Times New Roman" pitchFamily="18" charset="0"/>
                <a:cs typeface="Times New Roman" pitchFamily="18" charset="0"/>
              </a:rPr>
              <a:t>Терапија</a:t>
            </a:r>
            <a:endParaRPr lang="en-US" sz="2400" b="1" i="1"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sr-Cyrl-BA" sz="24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Опште мере:</a:t>
            </a:r>
            <a:endParaRPr lang="en-US" sz="2000" dirty="0">
              <a:latin typeface="Times New Roman" pitchFamily="18" charset="0"/>
              <a:cs typeface="Times New Roman" pitchFamily="18" charset="0"/>
            </a:endParaRPr>
          </a:p>
          <a:p>
            <a:pPr marL="0" indent="0">
              <a:buNone/>
            </a:pPr>
            <a:endParaRPr lang="sr-Cyrl-BA" sz="2000" dirty="0">
              <a:latin typeface="Times New Roman" pitchFamily="18" charset="0"/>
              <a:cs typeface="Times New Roman" pitchFamily="18" charset="0"/>
            </a:endParaRPr>
          </a:p>
          <a:p>
            <a:pPr>
              <a:buFontTx/>
              <a:buChar char="-"/>
            </a:pPr>
            <a:r>
              <a:rPr lang="sr-Cyrl-BA" sz="1900" dirty="0">
                <a:latin typeface="Times New Roman" pitchFamily="18" charset="0"/>
                <a:cs typeface="Times New Roman" pitchFamily="18" charset="0"/>
              </a:rPr>
              <a:t>Одржавање адекватне температуре и влажност средине</a:t>
            </a:r>
          </a:p>
          <a:p>
            <a:pPr>
              <a:buFontTx/>
              <a:buChar char="-"/>
            </a:pPr>
            <a:r>
              <a:rPr lang="sr-Cyrl-BA" sz="1900" dirty="0">
                <a:latin typeface="Times New Roman" pitchFamily="18" charset="0"/>
                <a:cs typeface="Times New Roman" pitchFamily="18" charset="0"/>
              </a:rPr>
              <a:t>Адекватан интравенски унос</a:t>
            </a:r>
          </a:p>
          <a:p>
            <a:pPr>
              <a:buFontTx/>
              <a:buChar char="-"/>
            </a:pPr>
            <a:r>
              <a:rPr lang="sr-Cyrl-BA" sz="1900" dirty="0">
                <a:latin typeface="Times New Roman" pitchFamily="18" charset="0"/>
                <a:cs typeface="Times New Roman" pitchFamily="18" charset="0"/>
              </a:rPr>
              <a:t>Корекција анемије</a:t>
            </a:r>
          </a:p>
          <a:p>
            <a:pPr>
              <a:buFontTx/>
              <a:buChar char="-"/>
            </a:pPr>
            <a:r>
              <a:rPr lang="sr-Cyrl-BA" sz="1900" dirty="0">
                <a:latin typeface="Times New Roman" pitchFamily="18" charset="0"/>
                <a:cs typeface="Times New Roman" pitchFamily="18" charset="0"/>
              </a:rPr>
              <a:t>Корекција електролитних, ацидобазних  помемећаја и хипоалбуминемије</a:t>
            </a:r>
          </a:p>
          <a:p>
            <a:pPr>
              <a:buFontTx/>
              <a:buChar char="-"/>
            </a:pPr>
            <a:r>
              <a:rPr lang="sr-Cyrl-BA" sz="1900" dirty="0">
                <a:latin typeface="Times New Roman" pitchFamily="18" charset="0"/>
                <a:cs typeface="Times New Roman" pitchFamily="18" charset="0"/>
              </a:rPr>
              <a:t>Одржавање адекватног средњег артеријског притиска</a:t>
            </a:r>
          </a:p>
          <a:p>
            <a:pPr>
              <a:buFont typeface="Courier New" pitchFamily="49" charset="0"/>
              <a:buChar char="o"/>
            </a:pPr>
            <a:r>
              <a:rPr lang="sr-Cyrl-BA" sz="1900" dirty="0">
                <a:latin typeface="Times New Roman" pitchFamily="18" charset="0"/>
                <a:cs typeface="Times New Roman" pitchFamily="18" charset="0"/>
              </a:rPr>
              <a:t>Оксигено терапија( одржавање </a:t>
            </a:r>
            <a:r>
              <a:rPr lang="en-US" sz="1900" dirty="0">
                <a:latin typeface="Times New Roman" pitchFamily="18" charset="0"/>
                <a:cs typeface="Times New Roman" pitchFamily="18" charset="0"/>
              </a:rPr>
              <a:t>PaO2</a:t>
            </a:r>
            <a:r>
              <a:rPr lang="sr-Cyrl-BA" sz="1900" dirty="0">
                <a:latin typeface="Times New Roman" pitchFamily="18" charset="0"/>
                <a:cs typeface="Times New Roman" pitchFamily="18" charset="0"/>
              </a:rPr>
              <a:t> у интрвалу од 6-10</a:t>
            </a:r>
            <a:r>
              <a:rPr lang="en-US" sz="1900" dirty="0" err="1">
                <a:latin typeface="Times New Roman" pitchFamily="18" charset="0"/>
                <a:cs typeface="Times New Roman" pitchFamily="18" charset="0"/>
              </a:rPr>
              <a:t>kPa</a:t>
            </a:r>
            <a:r>
              <a:rPr lang="sr-Cyrl-BA" sz="1900" dirty="0">
                <a:latin typeface="Times New Roman" pitchFamily="18" charset="0"/>
                <a:cs typeface="Times New Roman" pitchFamily="18" charset="0"/>
              </a:rPr>
              <a:t>)</a:t>
            </a:r>
          </a:p>
          <a:p>
            <a:pPr>
              <a:buFont typeface="Courier New" pitchFamily="49" charset="0"/>
              <a:buChar char="o"/>
            </a:pPr>
            <a:r>
              <a:rPr lang="sr-Cyrl-BA" sz="1900" dirty="0">
                <a:latin typeface="Times New Roman" pitchFamily="18" charset="0"/>
                <a:cs typeface="Times New Roman" pitchFamily="18" charset="0"/>
              </a:rPr>
              <a:t>Примена Сурфактанта</a:t>
            </a:r>
          </a:p>
          <a:p>
            <a:pPr>
              <a:buFont typeface="Courier New" pitchFamily="49" charset="0"/>
              <a:buChar char="o"/>
            </a:pPr>
            <a:r>
              <a:rPr lang="sr-Cyrl-BA" sz="1900" dirty="0">
                <a:latin typeface="Times New Roman" pitchFamily="18" charset="0"/>
                <a:cs typeface="Times New Roman" pitchFamily="18" charset="0"/>
              </a:rPr>
              <a:t>Механичка вентилација</a:t>
            </a:r>
          </a:p>
          <a:p>
            <a:pPr>
              <a:buFont typeface="Courier New" pitchFamily="49" charset="0"/>
              <a:buChar char="o"/>
            </a:pPr>
            <a:r>
              <a:rPr lang="sr-Cyrl-BA" sz="1900" dirty="0">
                <a:latin typeface="Times New Roman" pitchFamily="18" charset="0"/>
                <a:cs typeface="Times New Roman" pitchFamily="18" charset="0"/>
              </a:rPr>
              <a:t>Други лекови:</a:t>
            </a:r>
          </a:p>
          <a:p>
            <a:pPr marL="0" indent="0">
              <a:buNone/>
            </a:pPr>
            <a:r>
              <a:rPr lang="sr-Cyrl-BA" sz="1900" dirty="0">
                <a:latin typeface="Times New Roman" pitchFamily="18" charset="0"/>
                <a:cs typeface="Times New Roman" pitchFamily="18" charset="0"/>
              </a:rPr>
              <a:t>      -кардиотоници</a:t>
            </a:r>
          </a:p>
          <a:p>
            <a:pPr marL="0" indent="0">
              <a:buNone/>
            </a:pPr>
            <a:r>
              <a:rPr lang="sr-Cyrl-BA" sz="1900" dirty="0">
                <a:latin typeface="Times New Roman" pitchFamily="18" charset="0"/>
                <a:cs typeface="Times New Roman" pitchFamily="18" charset="0"/>
              </a:rPr>
              <a:t>      -диуретици</a:t>
            </a:r>
          </a:p>
          <a:p>
            <a:pPr marL="0" indent="0">
              <a:buNone/>
            </a:pPr>
            <a:r>
              <a:rPr lang="sr-Cyrl-BA" sz="1900" dirty="0">
                <a:latin typeface="Times New Roman" pitchFamily="18" charset="0"/>
                <a:cs typeface="Times New Roman" pitchFamily="18" charset="0"/>
              </a:rPr>
              <a:t>      -допамин, добутамин</a:t>
            </a:r>
          </a:p>
          <a:p>
            <a:pPr marL="0" indent="0">
              <a:buNone/>
            </a:pPr>
            <a:r>
              <a:rPr lang="sr-Cyrl-BA" sz="1900" dirty="0">
                <a:latin typeface="Times New Roman" pitchFamily="18" charset="0"/>
                <a:cs typeface="Times New Roman" pitchFamily="18" charset="0"/>
              </a:rPr>
              <a:t>      -респираторни стимуланси</a:t>
            </a:r>
          </a:p>
          <a:p>
            <a:pPr marL="0" indent="0">
              <a:buNone/>
            </a:pPr>
            <a:r>
              <a:rPr lang="sr-Cyrl-BA" sz="1900" dirty="0">
                <a:latin typeface="Times New Roman" pitchFamily="18" charset="0"/>
                <a:cs typeface="Times New Roman" pitchFamily="18" charset="0"/>
              </a:rPr>
              <a:t>      -амброксол</a:t>
            </a:r>
          </a:p>
          <a:p>
            <a:pPr marL="0" indent="0">
              <a:buNone/>
            </a:pPr>
            <a:r>
              <a:rPr lang="sr-Cyrl-BA" sz="1900" dirty="0">
                <a:latin typeface="Times New Roman" pitchFamily="18" charset="0"/>
                <a:cs typeface="Times New Roman" pitchFamily="18" charset="0"/>
              </a:rPr>
              <a:t>      - седативи</a:t>
            </a:r>
          </a:p>
          <a:p>
            <a:pPr marL="0" indent="0">
              <a:buNone/>
            </a:pPr>
            <a:r>
              <a:rPr lang="sr-Cyrl-BA" sz="1900" dirty="0">
                <a:latin typeface="Times New Roman" pitchFamily="18" charset="0"/>
                <a:cs typeface="Times New Roman" pitchFamily="18" charset="0"/>
              </a:rPr>
              <a:t>      - антибиотици</a:t>
            </a:r>
          </a:p>
          <a:p>
            <a:pPr marL="0" indent="0">
              <a:buNone/>
            </a:pPr>
            <a:r>
              <a:rPr lang="sr-Cyrl-BA" sz="2000" dirty="0">
                <a:latin typeface="Times New Roman" pitchFamily="18" charset="0"/>
                <a:cs typeface="Times New Roman" pitchFamily="18" charset="0"/>
              </a:rPr>
              <a:t>      </a:t>
            </a:r>
          </a:p>
          <a:p>
            <a:pPr marL="0" indent="0">
              <a:buNone/>
            </a:pPr>
            <a:endParaRPr lang="en-US" sz="20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12976"/>
            <a:ext cx="3203848" cy="3645024"/>
          </a:xfrm>
          <a:prstGeom prst="rect">
            <a:avLst/>
          </a:prstGeom>
        </p:spPr>
      </p:pic>
    </p:spTree>
    <p:extLst>
      <p:ext uri="{BB962C8B-B14F-4D97-AF65-F5344CB8AC3E}">
        <p14:creationId xmlns:p14="http://schemas.microsoft.com/office/powerpoint/2010/main" val="3650127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 Европски консензус смерница за лечење респираторног дистрес синдрома</a:t>
            </a:r>
          </a:p>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(ажурирано издање 2016.)</a:t>
            </a:r>
          </a:p>
          <a:p>
            <a:pPr>
              <a:buFont typeface="Wingdings" pitchFamily="2" charset="2"/>
              <a:buChar char="Ø"/>
            </a:pPr>
            <a:endParaRPr lang="sr-Cyrl-BA" sz="2000" dirty="0">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Ø"/>
            </a:pPr>
            <a:r>
              <a:rPr lang="sr-Cyrl-BA" sz="1800" dirty="0">
                <a:latin typeface="Times New Roman" pitchFamily="18" charset="0"/>
                <a:cs typeface="Times New Roman" pitchFamily="18" charset="0"/>
              </a:rPr>
              <a:t>Жене које су у високом ризику од превременог порођаја &lt; 28-30 НГ треба да буду пребачене у перинаталне центре који имају искуство у терапији РДС.</a:t>
            </a:r>
          </a:p>
          <a:p>
            <a:pPr>
              <a:buFont typeface="Wingdings" pitchFamily="2" charset="2"/>
              <a:buChar char="Ø"/>
            </a:pPr>
            <a:r>
              <a:rPr lang="sr-Cyrl-BA" sz="1800" dirty="0">
                <a:latin typeface="Times New Roman" pitchFamily="18" charset="0"/>
                <a:cs typeface="Times New Roman" pitchFamily="18" charset="0"/>
              </a:rPr>
              <a:t>Једнократна доза кортикостероида пренатално свим женама које су у повећаном ризику од превременог порођаја, од момента када се трудноћа сматра потенцијално одрживом до пуне 34 НГ.</a:t>
            </a:r>
          </a:p>
          <a:p>
            <a:pPr>
              <a:buFont typeface="Wingdings" pitchFamily="2" charset="2"/>
              <a:buChar char="Ø"/>
            </a:pPr>
            <a:r>
              <a:rPr lang="sr-Cyrl-BA" sz="1800" dirty="0">
                <a:latin typeface="Times New Roman" pitchFamily="18" charset="0"/>
                <a:cs typeface="Times New Roman" pitchFamily="18" charset="0"/>
              </a:rPr>
              <a:t>Клиничари треба да размотре краткорочну примену токолитичких лекова код веома претерминских трудноћа како би дозволили да се спроведе терапија кортикостероидима у перинаталном периоду.</a:t>
            </a:r>
          </a:p>
          <a:p>
            <a:pPr marL="0" indent="0">
              <a:buNone/>
            </a:pP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096"/>
            <a:ext cx="3347864" cy="25649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7" y="4005064"/>
            <a:ext cx="4053678" cy="2852936"/>
          </a:xfrm>
          <a:prstGeom prst="rect">
            <a:avLst/>
          </a:prstGeom>
        </p:spPr>
      </p:pic>
    </p:spTree>
    <p:extLst>
      <p:ext uri="{BB962C8B-B14F-4D97-AF65-F5344CB8AC3E}">
        <p14:creationId xmlns:p14="http://schemas.microsoft.com/office/powerpoint/2010/main" val="22328584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endParaRPr lang="sr-Cyrl-BA" sz="2000" i="1"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Стабилизација у порођајној сали</a:t>
            </a:r>
          </a:p>
          <a:p>
            <a:pPr>
              <a:buFont typeface="Wingdings" pitchFamily="2" charset="2"/>
              <a:buChar char="ü"/>
            </a:pPr>
            <a:r>
              <a:rPr lang="sr-Cyrl-BA" sz="1800" dirty="0">
                <a:latin typeface="Times New Roman" pitchFamily="18" charset="0"/>
                <a:cs typeface="Times New Roman" pitchFamily="18" charset="0"/>
              </a:rPr>
              <a:t>Уколико је могуће одложити пресецање пупчане врпце најмање 60 сек. како би се поспешила плацентно-фетална трансфузија</a:t>
            </a:r>
          </a:p>
          <a:p>
            <a:pPr>
              <a:buFont typeface="Wingdings" pitchFamily="2" charset="2"/>
              <a:buChar char="ü"/>
            </a:pPr>
            <a:r>
              <a:rPr lang="sr-Cyrl-BA" sz="1800" dirty="0">
                <a:latin typeface="Times New Roman" pitchFamily="18" charset="0"/>
                <a:cs typeface="Times New Roman" pitchFamily="18" charset="0"/>
              </a:rPr>
              <a:t>Кисеоник за реанимацију треба да се контролише блендером</a:t>
            </a:r>
          </a:p>
          <a:p>
            <a:pPr>
              <a:buFont typeface="Wingdings" pitchFamily="2" charset="2"/>
              <a:buChar char="ü"/>
            </a:pPr>
            <a:r>
              <a:rPr lang="sr-Cyrl-BA" sz="1800" dirty="0">
                <a:latin typeface="Times New Roman" pitchFamily="18" charset="0"/>
                <a:cs typeface="Times New Roman" pitchFamily="18" charset="0"/>
              </a:rPr>
              <a:t>Новорођенчад која спонтано дишу треба стабилизовати помпћу </a:t>
            </a:r>
            <a:r>
              <a:rPr lang="en-US" sz="1800" dirty="0">
                <a:latin typeface="Times New Roman" pitchFamily="18" charset="0"/>
                <a:cs typeface="Times New Roman" pitchFamily="18" charset="0"/>
              </a:rPr>
              <a:t>CP</a:t>
            </a:r>
            <a:r>
              <a:rPr lang="sr-Cyrl-BA" sz="1800" dirty="0">
                <a:latin typeface="Times New Roman" pitchFamily="18" charset="0"/>
                <a:cs typeface="Times New Roman" pitchFamily="18" charset="0"/>
              </a:rPr>
              <a:t>А</a:t>
            </a:r>
            <a:r>
              <a:rPr lang="en-US" sz="1800" dirty="0">
                <a:latin typeface="Times New Roman" pitchFamily="18" charset="0"/>
                <a:cs typeface="Times New Roman" pitchFamily="18" charset="0"/>
              </a:rPr>
              <a:t>P</a:t>
            </a:r>
            <a:r>
              <a:rPr lang="sr-Cyrl-BA" sz="1800" dirty="0">
                <a:latin typeface="Times New Roman" pitchFamily="18" charset="0"/>
                <a:cs typeface="Times New Roman" pitchFamily="18" charset="0"/>
              </a:rPr>
              <a:t>-а</a:t>
            </a:r>
          </a:p>
          <a:p>
            <a:pPr>
              <a:buFont typeface="Wingdings" pitchFamily="2" charset="2"/>
              <a:buChar char="ü"/>
            </a:pPr>
            <a:r>
              <a:rPr lang="sr-Cyrl-BA" sz="1800" dirty="0">
                <a:latin typeface="Times New Roman" pitchFamily="18" charset="0"/>
                <a:cs typeface="Times New Roman" pitchFamily="18" charset="0"/>
              </a:rPr>
              <a:t>Интубација треба да буде резервисана само за новорођенчад која нису реаговала на вентилацију позитивним притиском.</a:t>
            </a:r>
          </a:p>
          <a:p>
            <a:pPr>
              <a:buFont typeface="Wingdings" pitchFamily="2" charset="2"/>
              <a:buChar char="ü"/>
            </a:pPr>
            <a:r>
              <a:rPr lang="sr-Cyrl-BA" sz="1800" dirty="0">
                <a:latin typeface="Times New Roman" pitchFamily="18" charset="0"/>
                <a:cs typeface="Times New Roman" pitchFamily="18" charset="0"/>
              </a:rPr>
              <a:t>Новорођенчад која захтевају МВ треба дати сурфактант.</a:t>
            </a:r>
          </a:p>
          <a:p>
            <a:pPr>
              <a:buFont typeface="Wingdings" pitchFamily="2" charset="2"/>
              <a:buChar char="ü"/>
            </a:pPr>
            <a:r>
              <a:rPr lang="sr-Cyrl-BA" sz="1800" dirty="0">
                <a:latin typeface="Times New Roman" pitchFamily="18" charset="0"/>
                <a:cs typeface="Times New Roman" pitchFamily="18" charset="0"/>
              </a:rPr>
              <a:t>Неопходно је умотавање у порођајним салама за време стабилизације за прематурусе смањује ризик од хипотермије.</a:t>
            </a:r>
            <a:endParaRPr lang="en-US" sz="18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0" y="3500438"/>
            <a:ext cx="9180739" cy="3357562"/>
          </a:xfrm>
          <a:prstGeom prst="rect">
            <a:avLst/>
          </a:prstGeom>
        </p:spPr>
      </p:pic>
    </p:spTree>
    <p:extLst>
      <p:ext uri="{BB962C8B-B14F-4D97-AF65-F5344CB8AC3E}">
        <p14:creationId xmlns:p14="http://schemas.microsoft.com/office/powerpoint/2010/main" val="967393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Терапија сурфактантом</a:t>
            </a:r>
          </a:p>
          <a:p>
            <a:pPr marL="0" indent="0">
              <a:buNone/>
            </a:pPr>
            <a:endParaRPr lang="sr-Cyrl-BA" sz="1800" dirty="0">
              <a:latin typeface="Times New Roman" pitchFamily="18" charset="0"/>
              <a:cs typeface="Times New Roman" pitchFamily="18" charset="0"/>
            </a:endParaRPr>
          </a:p>
          <a:p>
            <a:r>
              <a:rPr lang="sr-Cyrl-BA" sz="1800" dirty="0">
                <a:latin typeface="Times New Roman" pitchFamily="18" charset="0"/>
                <a:cs typeface="Times New Roman" pitchFamily="18" charset="0"/>
              </a:rPr>
              <a:t>Терапија сурфактантом игра важну улогу у лечењу новорођенчади са РДС.</a:t>
            </a:r>
          </a:p>
          <a:p>
            <a:r>
              <a:rPr lang="sr-Cyrl-BA" sz="1800" dirty="0">
                <a:latin typeface="Times New Roman" pitchFamily="18" charset="0"/>
                <a:cs typeface="Times New Roman" pitchFamily="18" charset="0"/>
              </a:rPr>
              <a:t>2013.год. било је прихваћено да профилакса сурфактантом у савременој ери пренаталне примене кортикостероида, више није индикована код новорођенчади која примају стабилизацију коришћењем неинвазивне респираторне подршке </a:t>
            </a:r>
            <a:r>
              <a:rPr lang="en-US" sz="1800" dirty="0">
                <a:latin typeface="Times New Roman" pitchFamily="18" charset="0"/>
                <a:cs typeface="Times New Roman" pitchFamily="18" charset="0"/>
              </a:rPr>
              <a:t>BABL CPAP.</a:t>
            </a:r>
            <a:endParaRPr lang="sr-Cyrl-BA" sz="1800" dirty="0">
              <a:latin typeface="Times New Roman" pitchFamily="18" charset="0"/>
              <a:cs typeface="Times New Roman" pitchFamily="18" charset="0"/>
            </a:endParaRPr>
          </a:p>
          <a:p>
            <a:r>
              <a:rPr lang="sr-Cyrl-BA" sz="1800" dirty="0">
                <a:latin typeface="Times New Roman" pitchFamily="18" charset="0"/>
                <a:cs typeface="Times New Roman" pitchFamily="18" charset="0"/>
              </a:rPr>
              <a:t>Рана примена сурфактанта је индикована код новорођенчади која захтевају механичку вентилцију.</a:t>
            </a:r>
          </a:p>
          <a:p>
            <a:r>
              <a:rPr lang="sr-Cyrl-BA" sz="1800" dirty="0">
                <a:latin typeface="Times New Roman" pitchFamily="18" charset="0"/>
                <a:cs typeface="Times New Roman" pitchFamily="18" charset="0"/>
              </a:rPr>
              <a:t>Општи циљ је био да се избегне механичкаа вентилација где је то могуће, или да се смањи њено трајање, а да се сурфактант примени што је могуће раније ако се сматра неопходним.</a:t>
            </a:r>
          </a:p>
          <a:p>
            <a:endParaRPr lang="sr-Cyrl-BA" sz="1800" dirty="0">
              <a:latin typeface="Times New Roman" pitchFamily="18" charset="0"/>
              <a:cs typeface="Times New Roman" pitchFamily="18" charset="0"/>
            </a:endParaRPr>
          </a:p>
          <a:p>
            <a:pPr marL="0" indent="0">
              <a:buNone/>
            </a:pPr>
            <a:r>
              <a:rPr lang="sr-Cyrl-BA" sz="1800" dirty="0">
                <a:latin typeface="Times New Roman" pitchFamily="18" charset="0"/>
                <a:cs typeface="Times New Roman" pitchFamily="18" charset="0"/>
              </a:rPr>
              <a:t>               </a:t>
            </a:r>
            <a:r>
              <a:rPr lang="sr-Cyrl-BA" sz="1800" i="1" dirty="0">
                <a:latin typeface="Times New Roman" pitchFamily="18" charset="0"/>
                <a:cs typeface="Times New Roman" pitchFamily="18" charset="0"/>
              </a:rPr>
              <a:t>Препарати животињског порекла одобрени у </a:t>
            </a:r>
            <a:r>
              <a:rPr lang="en-US" sz="1800" i="1" dirty="0">
                <a:latin typeface="Times New Roman" pitchFamily="18" charset="0"/>
                <a:cs typeface="Times New Roman" pitchFamily="18" charset="0"/>
              </a:rPr>
              <a:t>E</a:t>
            </a:r>
            <a:r>
              <a:rPr lang="sr-Cyrl-BA" sz="1800" i="1" dirty="0">
                <a:latin typeface="Times New Roman" pitchFamily="18" charset="0"/>
                <a:cs typeface="Times New Roman" pitchFamily="18" charset="0"/>
              </a:rPr>
              <a:t>вропи 2016.год:</a:t>
            </a:r>
          </a:p>
          <a:p>
            <a:r>
              <a:rPr lang="en-US" sz="1800" dirty="0" err="1">
                <a:latin typeface="Times New Roman" pitchFamily="18" charset="0"/>
                <a:cs typeface="Times New Roman" pitchFamily="18" charset="0"/>
              </a:rPr>
              <a:t>Alveofakt</a:t>
            </a:r>
            <a:r>
              <a:rPr lang="en-US" sz="1800" dirty="0">
                <a:latin typeface="Times New Roman" pitchFamily="18" charset="0"/>
                <a:cs typeface="Times New Roman" pitchFamily="18" charset="0"/>
              </a:rPr>
              <a:t> – </a:t>
            </a:r>
            <a:r>
              <a:rPr lang="sr-Cyrl-BA" sz="1800" dirty="0">
                <a:latin typeface="Times New Roman" pitchFamily="18" charset="0"/>
                <a:cs typeface="Times New Roman" pitchFamily="18" charset="0"/>
              </a:rPr>
              <a:t>говеђи, препоручена доза 50</a:t>
            </a:r>
            <a:r>
              <a:rPr lang="en-US" sz="1800" dirty="0">
                <a:latin typeface="Times New Roman" pitchFamily="18" charset="0"/>
                <a:cs typeface="Times New Roman" pitchFamily="18" charset="0"/>
              </a:rPr>
              <a:t>mg/kg</a:t>
            </a:r>
          </a:p>
          <a:p>
            <a:r>
              <a:rPr lang="en-US" sz="1800" dirty="0" err="1">
                <a:latin typeface="Times New Roman" pitchFamily="18" charset="0"/>
                <a:cs typeface="Times New Roman" pitchFamily="18" charset="0"/>
              </a:rPr>
              <a:t>Curosurf</a:t>
            </a:r>
            <a:r>
              <a:rPr lang="en-US" sz="1800" dirty="0">
                <a:latin typeface="Times New Roman" pitchFamily="18" charset="0"/>
                <a:cs typeface="Times New Roman" pitchFamily="18" charset="0"/>
              </a:rPr>
              <a:t> – </a:t>
            </a:r>
            <a:r>
              <a:rPr lang="sr-Cyrl-BA" sz="1800" dirty="0">
                <a:latin typeface="Times New Roman" pitchFamily="18" charset="0"/>
                <a:cs typeface="Times New Roman" pitchFamily="18" charset="0"/>
              </a:rPr>
              <a:t>свињски, препоручена доза 100-200</a:t>
            </a:r>
            <a:r>
              <a:rPr lang="en-US" sz="1800" dirty="0">
                <a:latin typeface="Times New Roman" pitchFamily="18" charset="0"/>
                <a:cs typeface="Times New Roman" pitchFamily="18" charset="0"/>
              </a:rPr>
              <a:t>mg/kg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10125"/>
            <a:ext cx="2699793" cy="20478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4667250"/>
            <a:ext cx="2483768" cy="2190750"/>
          </a:xfrm>
          <a:prstGeom prst="rect">
            <a:avLst/>
          </a:prstGeom>
        </p:spPr>
      </p:pic>
    </p:spTree>
    <p:extLst>
      <p:ext uri="{BB962C8B-B14F-4D97-AF65-F5344CB8AC3E}">
        <p14:creationId xmlns:p14="http://schemas.microsoft.com/office/powerpoint/2010/main" val="22640762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sr-Latn-RS" sz="2000" b="1" u="sng" dirty="0">
                <a:latin typeface="Times New Roman" pitchFamily="18" charset="0"/>
                <a:cs typeface="Times New Roman" pitchFamily="18" charset="0"/>
              </a:rPr>
              <a:t>CUROSURF</a:t>
            </a:r>
            <a:r>
              <a:rPr lang="sr-Cyrl-RS" u="sng" dirty="0">
                <a:latin typeface="Times New Roman" pitchFamily="18" charset="0"/>
                <a:cs typeface="Times New Roman" pitchFamily="18" charset="0"/>
              </a:rPr>
              <a:t> </a:t>
            </a:r>
            <a:r>
              <a:rPr lang="sr-Cyrl-RS" dirty="0">
                <a:latin typeface="Times New Roman" pitchFamily="18" charset="0"/>
                <a:cs typeface="Times New Roman" pitchFamily="18" charset="0"/>
              </a:rPr>
              <a:t>  </a:t>
            </a:r>
            <a:r>
              <a:rPr lang="sr-Cyrl-RS" sz="2000" dirty="0">
                <a:latin typeface="Times New Roman" pitchFamily="18" charset="0"/>
                <a:cs typeface="Times New Roman" pitchFamily="18" charset="0"/>
              </a:rPr>
              <a:t>је природни сурфактант настао екстраховањем из свињских плућа, садржи велику количину фосфолипида </a:t>
            </a:r>
            <a:endParaRPr lang="sr-Latn-RS" sz="2000" dirty="0">
              <a:latin typeface="Times New Roman" pitchFamily="18" charset="0"/>
              <a:cs typeface="Times New Roman" pitchFamily="18" charset="0"/>
            </a:endParaRPr>
          </a:p>
          <a:p>
            <a:pPr>
              <a:buNone/>
            </a:pPr>
            <a:r>
              <a:rPr lang="sr-Latn-RS" sz="2000" dirty="0">
                <a:latin typeface="Times New Roman" pitchFamily="18" charset="0"/>
                <a:cs typeface="Times New Roman" pitchFamily="18" charset="0"/>
              </a:rPr>
              <a:t>    </a:t>
            </a:r>
            <a:r>
              <a:rPr lang="sr-Cyrl-RS" sz="2000" dirty="0">
                <a:latin typeface="Times New Roman" pitchFamily="18" charset="0"/>
                <a:cs typeface="Times New Roman" pitchFamily="18" charset="0"/>
              </a:rPr>
              <a:t>( 80</a:t>
            </a:r>
            <a:r>
              <a:rPr lang="sr-Latn-RS" sz="2000" dirty="0">
                <a:latin typeface="Times New Roman" pitchFamily="18" charset="0"/>
                <a:cs typeface="Times New Roman" pitchFamily="18" charset="0"/>
              </a:rPr>
              <a:t>mg/ml)</a:t>
            </a:r>
            <a:r>
              <a:rPr lang="sr-Cyrl-RS" sz="2000" dirty="0">
                <a:latin typeface="Times New Roman" pitchFamily="18" charset="0"/>
                <a:cs typeface="Times New Roman" pitchFamily="18" charset="0"/>
              </a:rPr>
              <a:t>, има велику и брзу фармаколошку активност( 5-10</a:t>
            </a:r>
            <a:r>
              <a:rPr lang="sr-Latn-RS" sz="2000" dirty="0">
                <a:latin typeface="Times New Roman" pitchFamily="18" charset="0"/>
                <a:cs typeface="Times New Roman" pitchFamily="18" charset="0"/>
              </a:rPr>
              <a:t> min). </a:t>
            </a:r>
            <a:r>
              <a:rPr lang="sr-Cyrl-RS" sz="2000" dirty="0">
                <a:latin typeface="Times New Roman" pitchFamily="18" charset="0"/>
                <a:cs typeface="Times New Roman" pitchFamily="18" charset="0"/>
              </a:rPr>
              <a:t>Мала доза доводи брзог побољшања оксигенације крви, нема имуни одговор, практичан је за примену и економски ефикасан. </a:t>
            </a:r>
            <a:endParaRPr lang="en-US" sz="2000" u="sng" dirty="0">
              <a:latin typeface="Times New Roman" pitchFamily="18" charset="0"/>
              <a:cs typeface="Times New Roman" pitchFamily="18" charset="0"/>
            </a:endParaRPr>
          </a:p>
        </p:txBody>
      </p:sp>
      <p:pic>
        <p:nvPicPr>
          <p:cNvPr id="6" name="Content Placeholder 5" descr="ana1.jpg"/>
          <p:cNvPicPr>
            <a:picLocks noGrp="1" noChangeAspect="1"/>
          </p:cNvPicPr>
          <p:nvPr>
            <p:ph sz="half" idx="2"/>
          </p:nvPr>
        </p:nvPicPr>
        <p:blipFill>
          <a:blip r:embed="rId2"/>
          <a:stretch>
            <a:fillRect/>
          </a:stretch>
        </p:blipFill>
        <p:spPr>
          <a:xfrm>
            <a:off x="4648200" y="2608263"/>
            <a:ext cx="4038600" cy="2271712"/>
          </a:xfrm>
        </p:spPr>
      </p:pic>
      <p:sp>
        <p:nvSpPr>
          <p:cNvPr id="5" name="Content Placeholder 2"/>
          <p:cNvSpPr>
            <a:spLocks noGrp="1"/>
          </p:cNvSpPr>
          <p:nvPr>
            <p:ph type="title"/>
          </p:nvPr>
        </p:nvSpPr>
        <p:spPr>
          <a:xfrm>
            <a:off x="683568" y="116632"/>
            <a:ext cx="8229600" cy="1143000"/>
          </a:xfrm>
        </p:spPr>
        <p:txBody>
          <a:bodyPr>
            <a:normAutofit/>
          </a:bodyPr>
          <a:lstStyle/>
          <a:p>
            <a:pPr algn="ctr"/>
            <a:r>
              <a:rPr lang="sr-Cyrl-BA"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Методе </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sr-Cyrl-BA"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примене</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sr-Cyrl-BA"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сурфактанта</a:t>
            </a:r>
            <a:endPar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254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5376672"/>
          </a:xfrm>
        </p:spPr>
        <p:txBody>
          <a:bodyPr>
            <a:normAutofit/>
          </a:bodyPr>
          <a:lstStyle/>
          <a:p>
            <a:pPr marL="457200" indent="-457200">
              <a:buFont typeface="Wingdings" pitchFamily="2" charset="2"/>
              <a:buChar char="v"/>
            </a:pPr>
            <a:r>
              <a:rPr lang="sr-Cyrl-CS" sz="2000" dirty="0">
                <a:latin typeface="Times New Roman" pitchFamily="18" charset="0"/>
                <a:cs typeface="Times New Roman" pitchFamily="18" charset="0"/>
              </a:rPr>
              <a:t>Б</a:t>
            </a:r>
            <a:r>
              <a:rPr lang="sr-Cyrl-RS" sz="2000" dirty="0">
                <a:latin typeface="Times New Roman" pitchFamily="18" charset="0"/>
                <a:cs typeface="Times New Roman" pitchFamily="18" charset="0"/>
              </a:rPr>
              <a:t>олус доза 10-20сек. </a:t>
            </a:r>
            <a:r>
              <a:rPr lang="sr-Cyrl-CS" sz="2000" dirty="0">
                <a:latin typeface="Times New Roman" pitchFamily="18" charset="0"/>
                <a:cs typeface="Times New Roman" pitchFamily="18" charset="0"/>
              </a:rPr>
              <a:t>И</a:t>
            </a:r>
            <a:r>
              <a:rPr lang="sr-Cyrl-RS" sz="2000" dirty="0">
                <a:latin typeface="Times New Roman" pitchFamily="18" charset="0"/>
                <a:cs typeface="Times New Roman" pitchFamily="18" charset="0"/>
              </a:rPr>
              <a:t>нтратрахеално</a:t>
            </a:r>
          </a:p>
          <a:p>
            <a:pPr marL="457200" indent="-457200">
              <a:buFont typeface="Wingdings" pitchFamily="2" charset="2"/>
              <a:buChar char="v"/>
            </a:pPr>
            <a:r>
              <a:rPr lang="sr-Cyrl-CS" sz="2000" dirty="0">
                <a:latin typeface="Times New Roman" pitchFamily="18" charset="0"/>
                <a:cs typeface="Times New Roman" pitchFamily="18" charset="0"/>
              </a:rPr>
              <a:t>Б</a:t>
            </a:r>
            <a:r>
              <a:rPr lang="sr-Cyrl-RS" sz="2000" dirty="0">
                <a:latin typeface="Times New Roman" pitchFamily="18" charset="0"/>
                <a:cs typeface="Times New Roman" pitchFamily="18" charset="0"/>
              </a:rPr>
              <a:t>рзина деловања5-10 мин.</a:t>
            </a:r>
          </a:p>
          <a:p>
            <a:pPr marL="457200" indent="-457200">
              <a:buFont typeface="Wingdings" pitchFamily="2" charset="2"/>
              <a:buChar char="v"/>
            </a:pPr>
            <a:r>
              <a:rPr lang="sr-Cyrl-CS" sz="2000" dirty="0">
                <a:latin typeface="Times New Roman" pitchFamily="18" charset="0"/>
                <a:cs typeface="Times New Roman" pitchFamily="18" charset="0"/>
              </a:rPr>
              <a:t>Т</a:t>
            </a:r>
            <a:r>
              <a:rPr lang="sr-Cyrl-RS" sz="2000" dirty="0">
                <a:latin typeface="Times New Roman" pitchFamily="18" charset="0"/>
                <a:cs typeface="Times New Roman" pitchFamily="18" charset="0"/>
              </a:rPr>
              <a:t>ерапијски волумен 1,25-2,5 </a:t>
            </a:r>
            <a:r>
              <a:rPr lang="sr-Latn-RS" sz="2000" dirty="0">
                <a:latin typeface="Times New Roman" pitchFamily="18" charset="0"/>
                <a:cs typeface="Times New Roman" pitchFamily="18" charset="0"/>
              </a:rPr>
              <a:t>ml/kg</a:t>
            </a:r>
            <a:r>
              <a:rPr lang="sr-Cyrl-RS" sz="2000" dirty="0">
                <a:latin typeface="Times New Roman" pitchFamily="18" charset="0"/>
                <a:cs typeface="Times New Roman" pitchFamily="18" charset="0"/>
              </a:rPr>
              <a:t> (100-200</a:t>
            </a:r>
            <a:r>
              <a:rPr lang="sr-Latn-RS" sz="2000" dirty="0">
                <a:latin typeface="Times New Roman" pitchFamily="18" charset="0"/>
                <a:cs typeface="Times New Roman" pitchFamily="18" charset="0"/>
              </a:rPr>
              <a:t>mg/kg)</a:t>
            </a:r>
            <a:endParaRPr lang="sr-Cyrl-RS" sz="2000" dirty="0">
              <a:latin typeface="Times New Roman" pitchFamily="18" charset="0"/>
              <a:cs typeface="Times New Roman" pitchFamily="18" charset="0"/>
            </a:endParaRPr>
          </a:p>
          <a:p>
            <a:pPr marL="457200" indent="-457200">
              <a:buFont typeface="Wingdings" pitchFamily="2" charset="2"/>
              <a:buChar char="v"/>
            </a:pPr>
            <a:r>
              <a:rPr lang="sr-Cyrl-CS" sz="2000" dirty="0">
                <a:latin typeface="Times New Roman" pitchFamily="18" charset="0"/>
                <a:cs typeface="Times New Roman" pitchFamily="18" charset="0"/>
              </a:rPr>
              <a:t>Ч</a:t>
            </a:r>
            <a:r>
              <a:rPr lang="sr-Cyrl-RS" sz="2000" dirty="0">
                <a:latin typeface="Times New Roman" pitchFamily="18" charset="0"/>
                <a:cs typeface="Times New Roman" pitchFamily="18" charset="0"/>
              </a:rPr>
              <a:t>ува се у фрижидеру на +2 до +8 °С заштићено од светлости</a:t>
            </a:r>
          </a:p>
          <a:p>
            <a:pPr marL="457200" indent="-457200">
              <a:buFont typeface="Wingdings" pitchFamily="2" charset="2"/>
              <a:buChar char="v"/>
            </a:pPr>
            <a:r>
              <a:rPr lang="sr-Cyrl-RS" sz="2000" dirty="0">
                <a:latin typeface="Times New Roman" pitchFamily="18" charset="0"/>
                <a:cs typeface="Times New Roman" pitchFamily="18" charset="0"/>
              </a:rPr>
              <a:t>3</a:t>
            </a:r>
            <a:r>
              <a:rPr lang="sr-Latn-RS" sz="2000" dirty="0">
                <a:latin typeface="Times New Roman" pitchFamily="18" charset="0"/>
                <a:cs typeface="Times New Roman" pitchFamily="18" charset="0"/>
              </a:rPr>
              <a:t>ml/240mg </a:t>
            </a:r>
          </a:p>
          <a:p>
            <a:pPr marL="457200" indent="-457200">
              <a:buFont typeface="Wingdings" pitchFamily="2" charset="2"/>
              <a:buChar char="v"/>
            </a:pPr>
            <a:r>
              <a:rPr lang="sr-Latn-RS" sz="2000" dirty="0">
                <a:latin typeface="Times New Roman" pitchFamily="18" charset="0"/>
                <a:cs typeface="Times New Roman" pitchFamily="18" charset="0"/>
              </a:rPr>
              <a:t>1,5ml/120mg</a:t>
            </a:r>
          </a:p>
          <a:p>
            <a:pPr marL="457200" indent="-457200">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sr-Cyrl-R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Примена сурфактанта у неонатологији</a:t>
            </a:r>
            <a:endParaRPr lang="en-US" sz="2000"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61030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57392"/>
          </a:xfrm>
        </p:spPr>
        <p:txBody>
          <a:bodyPr>
            <a:normAutofit/>
          </a:bodyPr>
          <a:lstStyle/>
          <a:p>
            <a:endParaRPr lang="sr-Cyrl-BA" sz="2000" dirty="0">
              <a:latin typeface="Times New Roman" pitchFamily="18" charset="0"/>
              <a:cs typeface="Times New Roman" pitchFamily="18" charset="0"/>
            </a:endParaRPr>
          </a:p>
          <a:p>
            <a:pPr marL="0" indent="0" algn="ctr">
              <a:buNone/>
            </a:pPr>
            <a:r>
              <a:rPr lang="sr-Cyrl-BA" sz="2800" i="1" dirty="0">
                <a:effectLst>
                  <a:outerShdw blurRad="38100" dist="38100" dir="2700000" algn="tl">
                    <a:srgbClr val="000000">
                      <a:alpha val="43137"/>
                    </a:srgbClr>
                  </a:outerShdw>
                </a:effectLst>
                <a:latin typeface="Times New Roman" pitchFamily="18" charset="0"/>
                <a:cs typeface="Times New Roman" pitchFamily="18" charset="0"/>
              </a:rPr>
              <a:t>Дефиниција</a:t>
            </a:r>
          </a:p>
          <a:p>
            <a:endParaRPr lang="sr-Cyrl-BA" sz="2000" dirty="0">
              <a:latin typeface="Times New Roman" pitchFamily="18" charset="0"/>
              <a:cs typeface="Times New Roman" pitchFamily="18" charset="0"/>
            </a:endParaRPr>
          </a:p>
          <a:p>
            <a:endParaRPr lang="sr-Cyrl-BA" sz="2000" dirty="0">
              <a:latin typeface="Times New Roman" pitchFamily="18" charset="0"/>
              <a:cs typeface="Times New Roman" pitchFamily="18" charset="0"/>
            </a:endParaRPr>
          </a:p>
          <a:p>
            <a:r>
              <a:rPr lang="sr-Cyrl-BA" sz="2000" dirty="0">
                <a:latin typeface="Times New Roman" pitchFamily="18" charset="0"/>
                <a:cs typeface="Times New Roman" pitchFamily="18" charset="0"/>
              </a:rPr>
              <a:t>РДС – акутно примарно обољење плућа новорођенчета настало као последица недостатка сурфактанта.</a:t>
            </a:r>
          </a:p>
          <a:p>
            <a:r>
              <a:rPr lang="sr-Cyrl-BA" sz="2000" dirty="0">
                <a:latin typeface="Times New Roman" pitchFamily="18" charset="0"/>
                <a:cs typeface="Times New Roman" pitchFamily="18" charset="0"/>
              </a:rPr>
              <a:t>РДС – немогућност детета да одржи нормалну оксигенацију крви када удише собни ваздух.</a:t>
            </a:r>
          </a:p>
          <a:p>
            <a:r>
              <a:rPr lang="sr-Cyrl-BA" sz="2000" dirty="0">
                <a:latin typeface="Times New Roman" pitchFamily="18" charset="0"/>
                <a:cs typeface="Times New Roman" pitchFamily="18" charset="0"/>
              </a:rPr>
              <a:t>РДС – најчешће обољење које доводи до поремећаја дисања новорођене деце нарочито прематуруса.</a:t>
            </a:r>
          </a:p>
          <a:p>
            <a:r>
              <a:rPr lang="sr-Cyrl-BA" sz="2000" dirty="0">
                <a:latin typeface="Times New Roman" pitchFamily="18" charset="0"/>
                <a:cs typeface="Times New Roman" pitchFamily="18" charset="0"/>
              </a:rPr>
              <a:t>РДС – акутна плућна траума новорођеног детета, манифестује се хипоксемијом.</a:t>
            </a:r>
          </a:p>
          <a:p>
            <a:r>
              <a:rPr lang="sr-Cyrl-BA" sz="2000" dirty="0">
                <a:latin typeface="Times New Roman" pitchFamily="18" charset="0"/>
                <a:cs typeface="Times New Roman" pitchFamily="18" charset="0"/>
              </a:rPr>
              <a:t>РДС:  </a:t>
            </a:r>
          </a:p>
          <a:p>
            <a:pPr marL="457200" indent="-457200">
              <a:buFont typeface="+mj-lt"/>
              <a:buAutoNum type="alphaLcPeriod"/>
            </a:pPr>
            <a:r>
              <a:rPr lang="sr-Cyrl-BA" sz="2000" dirty="0">
                <a:latin typeface="Times New Roman" pitchFamily="18" charset="0"/>
                <a:cs typeface="Times New Roman" pitchFamily="18" charset="0"/>
              </a:rPr>
              <a:t>акутно оштећење плућа (АЛИ)</a:t>
            </a:r>
          </a:p>
          <a:p>
            <a:pPr marL="457200" indent="-457200">
              <a:buFont typeface="+mj-lt"/>
              <a:buAutoNum type="alphaLcPeriod"/>
            </a:pPr>
            <a:r>
              <a:rPr lang="sr-Cyrl-BA" sz="2000" dirty="0">
                <a:latin typeface="Times New Roman" pitchFamily="18" charset="0"/>
                <a:cs typeface="Times New Roman" pitchFamily="18" charset="0"/>
              </a:rPr>
              <a:t>акутни рефрактарни респираторни дистрес (АРРД)</a:t>
            </a:r>
          </a:p>
          <a:p>
            <a:pPr marL="457200" indent="-457200">
              <a:buFont typeface="+mj-lt"/>
              <a:buAutoNum type="alphaLcPeriod"/>
            </a:pPr>
            <a:r>
              <a:rPr lang="sr-Cyrl-BA" sz="2000" dirty="0">
                <a:latin typeface="Times New Roman" pitchFamily="18" charset="0"/>
                <a:cs typeface="Times New Roman" pitchFamily="18" charset="0"/>
              </a:rPr>
              <a:t>акутни респираторни дистрес (АРДС)</a:t>
            </a:r>
          </a:p>
          <a:p>
            <a:pPr marL="457200" indent="-457200">
              <a:buFont typeface="+mj-lt"/>
              <a:buAutoNum type="alphaLcPeriod"/>
            </a:pPr>
            <a:endParaRPr lang="sr-Cyrl-BA"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31913051"/>
      </p:ext>
    </p:extLst>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endParaRPr lang="sr-Cyrl-RS" sz="2000" dirty="0">
              <a:latin typeface="Times New Roman" pitchFamily="18" charset="0"/>
              <a:cs typeface="Times New Roman" pitchFamily="18" charset="0"/>
            </a:endParaRPr>
          </a:p>
          <a:p>
            <a:pPr algn="ctr"/>
            <a:r>
              <a:rPr lang="sr-Cyrl-RS" sz="2000" b="1" i="1" dirty="0">
                <a:latin typeface="Times New Roman" pitchFamily="18" charset="0"/>
                <a:cs typeface="Times New Roman" pitchFamily="18" charset="0"/>
              </a:rPr>
              <a:t>Примена сурфактанта у неонатологији</a:t>
            </a:r>
          </a:p>
          <a:p>
            <a:endParaRPr lang="sr-Cyrl-RS" sz="2000" b="1" i="1" dirty="0">
              <a:latin typeface="Times New Roman" pitchFamily="18" charset="0"/>
              <a:cs typeface="Times New Roman" pitchFamily="18" charset="0"/>
            </a:endParaRPr>
          </a:p>
          <a:p>
            <a:r>
              <a:rPr lang="sr-Cyrl-RS" sz="2000" b="1" dirty="0">
                <a:latin typeface="Times New Roman" pitchFamily="18" charset="0"/>
                <a:cs typeface="Times New Roman" pitchFamily="18" charset="0"/>
              </a:rPr>
              <a:t>Алвеофакт</a:t>
            </a:r>
            <a:r>
              <a:rPr lang="sr-Cyrl-RS" sz="1600" dirty="0">
                <a:latin typeface="Times New Roman" pitchFamily="18" charset="0"/>
                <a:cs typeface="Times New Roman" pitchFamily="18" charset="0"/>
              </a:rPr>
              <a:t>- фосфолипидна фракција из плућа говеда.</a:t>
            </a:r>
          </a:p>
          <a:p>
            <a:r>
              <a:rPr lang="sr-Cyrl-RS" sz="2000" b="1" dirty="0">
                <a:latin typeface="Times New Roman" pitchFamily="18" charset="0"/>
                <a:cs typeface="Times New Roman" pitchFamily="18" charset="0"/>
              </a:rPr>
              <a:t>Алвеофакт –</a:t>
            </a:r>
            <a:r>
              <a:rPr lang="sr-Cyrl-RS" sz="1600" dirty="0">
                <a:latin typeface="Times New Roman" pitchFamily="18" charset="0"/>
                <a:cs typeface="Times New Roman" pitchFamily="18" charset="0"/>
              </a:rPr>
              <a:t>прашак и растварач за суспензију</a:t>
            </a:r>
            <a:r>
              <a:rPr lang="sr-Cyrl-RS" sz="2000" dirty="0">
                <a:latin typeface="Times New Roman" pitchFamily="18" charset="0"/>
                <a:cs typeface="Times New Roman" pitchFamily="18" charset="0"/>
              </a:rPr>
              <a:t> </a:t>
            </a:r>
            <a:r>
              <a:rPr lang="sr-Cyrl-RS" sz="1600" dirty="0">
                <a:latin typeface="Times New Roman" pitchFamily="18" charset="0"/>
                <a:cs typeface="Times New Roman" pitchFamily="18" charset="0"/>
              </a:rPr>
              <a:t>бочица од 54</a:t>
            </a:r>
            <a:r>
              <a:rPr lang="en-US" sz="1600" dirty="0">
                <a:latin typeface="Times New Roman" pitchFamily="18" charset="0"/>
                <a:cs typeface="Times New Roman" pitchFamily="18" charset="0"/>
              </a:rPr>
              <a:t>mg</a:t>
            </a:r>
            <a:r>
              <a:rPr lang="sr-Cyrl-RS" sz="1600" dirty="0">
                <a:latin typeface="Times New Roman" pitchFamily="18" charset="0"/>
                <a:cs typeface="Times New Roman" pitchFamily="18" charset="0"/>
              </a:rPr>
              <a:t> / 1,2 </a:t>
            </a:r>
            <a:r>
              <a:rPr lang="en-US" sz="1600" dirty="0">
                <a:latin typeface="Times New Roman" pitchFamily="18" charset="0"/>
                <a:cs typeface="Times New Roman" pitchFamily="18" charset="0"/>
              </a:rPr>
              <a:t>ml</a:t>
            </a:r>
            <a:endParaRPr lang="sr-Cyrl-RS" sz="1600" dirty="0">
              <a:latin typeface="Times New Roman" pitchFamily="18" charset="0"/>
              <a:cs typeface="Times New Roman" pitchFamily="18" charset="0"/>
            </a:endParaRPr>
          </a:p>
          <a:p>
            <a:r>
              <a:rPr lang="sr-Cyrl-RS" sz="2000" b="1" dirty="0">
                <a:latin typeface="Times New Roman" pitchFamily="18" charset="0"/>
                <a:cs typeface="Times New Roman" pitchFamily="18" charset="0"/>
              </a:rPr>
              <a:t>Алвеофакт</a:t>
            </a:r>
            <a:r>
              <a:rPr lang="sr-Cyrl-RS" sz="2000" dirty="0">
                <a:latin typeface="Times New Roman" pitchFamily="18" charset="0"/>
                <a:cs typeface="Times New Roman" pitchFamily="18" charset="0"/>
              </a:rPr>
              <a:t>-</a:t>
            </a:r>
            <a:r>
              <a:rPr lang="sr-Cyrl-RS" sz="1600" dirty="0">
                <a:latin typeface="Times New Roman" pitchFamily="18" charset="0"/>
                <a:cs typeface="Times New Roman" pitchFamily="18" charset="0"/>
              </a:rPr>
              <a:t>прашак и растварач за суспензију</a:t>
            </a:r>
            <a:r>
              <a:rPr lang="sr-Cyrl-RS" sz="2000" dirty="0">
                <a:latin typeface="Times New Roman" pitchFamily="18" charset="0"/>
                <a:cs typeface="Times New Roman" pitchFamily="18" charset="0"/>
              </a:rPr>
              <a:t> </a:t>
            </a:r>
            <a:r>
              <a:rPr lang="sr-Cyrl-RS" sz="1600" dirty="0">
                <a:latin typeface="Times New Roman" pitchFamily="18" charset="0"/>
                <a:cs typeface="Times New Roman" pitchFamily="18" charset="0"/>
              </a:rPr>
              <a:t>бочица 108 </a:t>
            </a:r>
            <a:r>
              <a:rPr lang="en-US" sz="1600" dirty="0">
                <a:latin typeface="Times New Roman" pitchFamily="18" charset="0"/>
                <a:cs typeface="Times New Roman" pitchFamily="18" charset="0"/>
              </a:rPr>
              <a:t>mg / 2,4 ml</a:t>
            </a:r>
            <a:endParaRPr lang="sr-Cyrl-RS" sz="1600" dirty="0">
              <a:latin typeface="Times New Roman" pitchFamily="18" charset="0"/>
              <a:cs typeface="Times New Roman" pitchFamily="18" charset="0"/>
            </a:endParaRPr>
          </a:p>
          <a:p>
            <a:r>
              <a:rPr lang="sr-Cyrl-RS" sz="2000" b="1" dirty="0">
                <a:latin typeface="Times New Roman" pitchFamily="18" charset="0"/>
                <a:cs typeface="Times New Roman" pitchFamily="18" charset="0"/>
              </a:rPr>
              <a:t>Алвеофакт</a:t>
            </a:r>
            <a:r>
              <a:rPr lang="sr-Cyrl-RS" sz="1600" dirty="0">
                <a:latin typeface="Times New Roman" pitchFamily="18" charset="0"/>
                <a:cs typeface="Times New Roman" pitchFamily="18" charset="0"/>
              </a:rPr>
              <a:t> -  чувати прашак и растварач на темератури  до 30̊</a:t>
            </a:r>
            <a:r>
              <a:rPr lang="en-US" sz="1600" dirty="0">
                <a:latin typeface="Times New Roman" pitchFamily="18" charset="0"/>
                <a:cs typeface="Times New Roman" pitchFamily="18" charset="0"/>
              </a:rPr>
              <a:t>C</a:t>
            </a:r>
            <a:endParaRPr lang="sr-Cyrl-RS" sz="1600" dirty="0">
              <a:latin typeface="Times New Roman" pitchFamily="18" charset="0"/>
              <a:cs typeface="Times New Roman" pitchFamily="18" charset="0"/>
            </a:endParaRPr>
          </a:p>
          <a:p>
            <a:r>
              <a:rPr lang="sr-Cyrl-RS" sz="1600" dirty="0">
                <a:latin typeface="Times New Roman" pitchFamily="18" charset="0"/>
                <a:cs typeface="Times New Roman" pitchFamily="18" charset="0"/>
              </a:rPr>
              <a:t>Начин апликције је исти као и код примене </a:t>
            </a:r>
            <a:r>
              <a:rPr lang="en-US" sz="1600" dirty="0" err="1">
                <a:latin typeface="Times New Roman" pitchFamily="18" charset="0"/>
                <a:cs typeface="Times New Roman" pitchFamily="18" charset="0"/>
              </a:rPr>
              <a:t>Curosurfa</a:t>
            </a:r>
            <a:r>
              <a:rPr lang="en-US" sz="16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 name="Picture 3" descr="alveofakt.jpg"/>
          <p:cNvPicPr>
            <a:picLocks noChangeAspect="1"/>
          </p:cNvPicPr>
          <p:nvPr/>
        </p:nvPicPr>
        <p:blipFill>
          <a:blip r:embed="rId2"/>
          <a:stretch>
            <a:fillRect/>
          </a:stretch>
        </p:blipFill>
        <p:spPr>
          <a:xfrm>
            <a:off x="1643042" y="3357562"/>
            <a:ext cx="1981200" cy="2190750"/>
          </a:xfrm>
          <a:prstGeom prst="rect">
            <a:avLst/>
          </a:prstGeom>
        </p:spPr>
      </p:pic>
      <p:pic>
        <p:nvPicPr>
          <p:cNvPr id="5" name="Picture 4" descr="download (1).jpg"/>
          <p:cNvPicPr>
            <a:picLocks noChangeAspect="1"/>
          </p:cNvPicPr>
          <p:nvPr/>
        </p:nvPicPr>
        <p:blipFill>
          <a:blip r:embed="rId3"/>
          <a:stretch>
            <a:fillRect/>
          </a:stretch>
        </p:blipFill>
        <p:spPr>
          <a:xfrm>
            <a:off x="4929190" y="3143248"/>
            <a:ext cx="3071834" cy="27146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endParaRPr lang="sr-Cyrl-RS" sz="2000" dirty="0">
              <a:latin typeface="Times New Roman" pitchFamily="18" charset="0"/>
              <a:cs typeface="Times New Roman" pitchFamily="18" charset="0"/>
            </a:endParaRPr>
          </a:p>
          <a:p>
            <a:pPr algn="ctr"/>
            <a:r>
              <a:rPr lang="sr-Cyrl-RS" sz="2000" b="1" i="1" dirty="0">
                <a:latin typeface="Times New Roman" pitchFamily="18" charset="0"/>
                <a:cs typeface="Times New Roman" pitchFamily="18" charset="0"/>
              </a:rPr>
              <a:t>Растварање </a:t>
            </a:r>
            <a:r>
              <a:rPr lang="en-US" sz="2000" b="1" i="1" dirty="0" err="1">
                <a:latin typeface="Times New Roman" pitchFamily="18" charset="0"/>
                <a:cs typeface="Times New Roman" pitchFamily="18" charset="0"/>
              </a:rPr>
              <a:t>Alveofakta</a:t>
            </a:r>
            <a:endParaRPr lang="sr-Cyrl-RS" sz="2000" b="1" i="1" dirty="0">
              <a:latin typeface="Times New Roman" pitchFamily="18" charset="0"/>
              <a:cs typeface="Times New Roman" pitchFamily="18" charset="0"/>
            </a:endParaRPr>
          </a:p>
          <a:p>
            <a:pPr algn="ctr"/>
            <a:endParaRPr lang="sr-Cyrl-RS" sz="2000" b="1" i="1" dirty="0">
              <a:latin typeface="Times New Roman" pitchFamily="18" charset="0"/>
              <a:cs typeface="Times New Roman" pitchFamily="18" charset="0"/>
            </a:endParaRPr>
          </a:p>
          <a:p>
            <a:r>
              <a:rPr lang="sr-Cyrl-RS" sz="1600" dirty="0">
                <a:latin typeface="Times New Roman" pitchFamily="18" charset="0"/>
                <a:cs typeface="Times New Roman" pitchFamily="18" charset="0"/>
              </a:rPr>
              <a:t>Отворити  горњи  део паковањ са адаптером. Поставити купасти део шприца на адаптер за бочицу.</a:t>
            </a:r>
          </a:p>
          <a:p>
            <a:r>
              <a:rPr lang="sr-Cyrl-RS" sz="1600" dirty="0">
                <a:latin typeface="Times New Roman" pitchFamily="18" charset="0"/>
                <a:cs typeface="Times New Roman" pitchFamily="18" charset="0"/>
              </a:rPr>
              <a:t>Гурнути чврсто врх адаптера у гумени затварач бочице све док се лепо не намести.</a:t>
            </a:r>
          </a:p>
          <a:p>
            <a:r>
              <a:rPr lang="sr-Cyrl-RS" sz="1600" dirty="0">
                <a:latin typeface="Times New Roman" pitchFamily="18" charset="0"/>
                <a:cs typeface="Times New Roman" pitchFamily="18" charset="0"/>
              </a:rPr>
              <a:t>Додати растварач у бочици са прашком.</a:t>
            </a:r>
          </a:p>
          <a:p>
            <a:r>
              <a:rPr lang="sr-Cyrl-RS" sz="1600" dirty="0">
                <a:latin typeface="Times New Roman" pitchFamily="18" charset="0"/>
                <a:cs typeface="Times New Roman" pitchFamily="18" charset="0"/>
              </a:rPr>
              <a:t>Лагано промућкати пет секунди.</a:t>
            </a:r>
          </a:p>
          <a:p>
            <a:r>
              <a:rPr lang="sr-Cyrl-RS" sz="1600" dirty="0">
                <a:latin typeface="Times New Roman" pitchFamily="18" charset="0"/>
                <a:cs typeface="Times New Roman" pitchFamily="18" charset="0"/>
              </a:rPr>
              <a:t>Када је бочица са суспензијом постављена изнад шприца повући суспензију у шприц и убризгати назад у бочицу. Поновити поступак пет пута.</a:t>
            </a:r>
          </a:p>
          <a:p>
            <a:r>
              <a:rPr lang="sr-Cyrl-RS" sz="1600" dirty="0">
                <a:latin typeface="Times New Roman" pitchFamily="18" charset="0"/>
                <a:cs typeface="Times New Roman" pitchFamily="18" charset="0"/>
              </a:rPr>
              <a:t>Сачекати један минут да се одвоји пена од суспензије, увући суспензију у шприц и апликовати .</a:t>
            </a:r>
          </a:p>
          <a:p>
            <a:endParaRPr lang="en-US" sz="2000" b="1" i="1" dirty="0">
              <a:latin typeface="Times New Roman" pitchFamily="18" charset="0"/>
              <a:cs typeface="Times New Roman" pitchFamily="18" charset="0"/>
            </a:endParaRPr>
          </a:p>
        </p:txBody>
      </p:sp>
      <p:pic>
        <p:nvPicPr>
          <p:cNvPr id="3" name="Picture 2" descr="download (1).png"/>
          <p:cNvPicPr>
            <a:picLocks noChangeAspect="1"/>
          </p:cNvPicPr>
          <p:nvPr/>
        </p:nvPicPr>
        <p:blipFill>
          <a:blip r:embed="rId2"/>
          <a:stretch>
            <a:fillRect/>
          </a:stretch>
        </p:blipFill>
        <p:spPr>
          <a:xfrm>
            <a:off x="1571604" y="3286124"/>
            <a:ext cx="1000132" cy="1933572"/>
          </a:xfrm>
          <a:prstGeom prst="rect">
            <a:avLst/>
          </a:prstGeom>
        </p:spPr>
      </p:pic>
      <p:pic>
        <p:nvPicPr>
          <p:cNvPr id="4" name="Picture 3" descr="download (2).png"/>
          <p:cNvPicPr>
            <a:picLocks noChangeAspect="1"/>
          </p:cNvPicPr>
          <p:nvPr/>
        </p:nvPicPr>
        <p:blipFill>
          <a:blip r:embed="rId3"/>
          <a:stretch>
            <a:fillRect/>
          </a:stretch>
        </p:blipFill>
        <p:spPr>
          <a:xfrm>
            <a:off x="2714612" y="3286124"/>
            <a:ext cx="1000132" cy="1928826"/>
          </a:xfrm>
          <a:prstGeom prst="rect">
            <a:avLst/>
          </a:prstGeom>
        </p:spPr>
      </p:pic>
      <p:pic>
        <p:nvPicPr>
          <p:cNvPr id="5" name="Picture 4" descr="download (3).png"/>
          <p:cNvPicPr>
            <a:picLocks noChangeAspect="1"/>
          </p:cNvPicPr>
          <p:nvPr/>
        </p:nvPicPr>
        <p:blipFill>
          <a:blip r:embed="rId4"/>
          <a:stretch>
            <a:fillRect/>
          </a:stretch>
        </p:blipFill>
        <p:spPr>
          <a:xfrm>
            <a:off x="3786182" y="3286124"/>
            <a:ext cx="928694" cy="1928826"/>
          </a:xfrm>
          <a:prstGeom prst="rect">
            <a:avLst/>
          </a:prstGeom>
        </p:spPr>
      </p:pic>
      <p:pic>
        <p:nvPicPr>
          <p:cNvPr id="6" name="Picture 5" descr="download.png"/>
          <p:cNvPicPr>
            <a:picLocks noChangeAspect="1"/>
          </p:cNvPicPr>
          <p:nvPr/>
        </p:nvPicPr>
        <p:blipFill>
          <a:blip r:embed="rId5"/>
          <a:stretch>
            <a:fillRect/>
          </a:stretch>
        </p:blipFill>
        <p:spPr>
          <a:xfrm>
            <a:off x="357158" y="3286124"/>
            <a:ext cx="1071570" cy="1928826"/>
          </a:xfrm>
          <a:prstGeom prst="rect">
            <a:avLst/>
          </a:prstGeom>
        </p:spPr>
      </p:pic>
      <p:pic>
        <p:nvPicPr>
          <p:cNvPr id="7" name="Picture 6" descr="download (4).png"/>
          <p:cNvPicPr>
            <a:picLocks noChangeAspect="1"/>
          </p:cNvPicPr>
          <p:nvPr/>
        </p:nvPicPr>
        <p:blipFill>
          <a:blip r:embed="rId6"/>
          <a:stretch>
            <a:fillRect/>
          </a:stretch>
        </p:blipFill>
        <p:spPr>
          <a:xfrm>
            <a:off x="4857752" y="3286124"/>
            <a:ext cx="1285884" cy="1928826"/>
          </a:xfrm>
          <a:prstGeom prst="rect">
            <a:avLst/>
          </a:prstGeom>
        </p:spPr>
      </p:pic>
      <p:pic>
        <p:nvPicPr>
          <p:cNvPr id="8" name="Picture 7" descr="download (5).png"/>
          <p:cNvPicPr>
            <a:picLocks noChangeAspect="1"/>
          </p:cNvPicPr>
          <p:nvPr/>
        </p:nvPicPr>
        <p:blipFill>
          <a:blip r:embed="rId7"/>
          <a:stretch>
            <a:fillRect/>
          </a:stretch>
        </p:blipFill>
        <p:spPr>
          <a:xfrm>
            <a:off x="6286512" y="3286124"/>
            <a:ext cx="1071570" cy="1928826"/>
          </a:xfrm>
          <a:prstGeom prst="rect">
            <a:avLst/>
          </a:prstGeom>
        </p:spPr>
      </p:pic>
      <p:pic>
        <p:nvPicPr>
          <p:cNvPr id="9" name="Picture 8" descr="download (6).png"/>
          <p:cNvPicPr>
            <a:picLocks noChangeAspect="1"/>
          </p:cNvPicPr>
          <p:nvPr/>
        </p:nvPicPr>
        <p:blipFill>
          <a:blip r:embed="rId8"/>
          <a:stretch>
            <a:fillRect/>
          </a:stretch>
        </p:blipFill>
        <p:spPr>
          <a:xfrm>
            <a:off x="7429520" y="3286124"/>
            <a:ext cx="1285884" cy="19288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109728"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Метода примене сурфактанта</a:t>
            </a:r>
          </a:p>
          <a:p>
            <a:r>
              <a:rPr lang="sr-Cyrl-BA" sz="1800" dirty="0">
                <a:latin typeface="Times New Roman" pitchFamily="18" charset="0"/>
                <a:cs typeface="Times New Roman" pitchFamily="18" charset="0"/>
              </a:rPr>
              <a:t>Примена сурфактанта је стручни поступак који обавља искусан клинички тим</a:t>
            </a:r>
          </a:p>
          <a:p>
            <a:r>
              <a:rPr lang="sr-Cyrl-RS" sz="1800" u="sng" dirty="0">
                <a:latin typeface="Times New Roman" pitchFamily="18" charset="0"/>
                <a:cs typeface="Times New Roman" pitchFamily="18" charset="0"/>
              </a:rPr>
              <a:t>Техника давања </a:t>
            </a:r>
            <a:r>
              <a:rPr lang="sr-Latn-RS" sz="1800" u="sng" dirty="0">
                <a:latin typeface="Times New Roman" pitchFamily="18" charset="0"/>
                <a:cs typeface="Times New Roman" pitchFamily="18" charset="0"/>
              </a:rPr>
              <a:t>curosurfa:</a:t>
            </a:r>
          </a:p>
          <a:p>
            <a:pPr>
              <a:buFont typeface="Wingdings" pitchFamily="2" charset="2"/>
              <a:buChar char="v"/>
            </a:pPr>
            <a:r>
              <a:rPr lang="sr-Cyrl-CS" sz="1800" dirty="0">
                <a:latin typeface="Times New Roman" pitchFamily="18" charset="0"/>
                <a:cs typeface="Times New Roman" pitchFamily="18" charset="0"/>
              </a:rPr>
              <a:t>Н</a:t>
            </a:r>
            <a:r>
              <a:rPr lang="sr-Cyrl-RS" sz="1800" dirty="0">
                <a:latin typeface="Times New Roman" pitchFamily="18" charset="0"/>
                <a:cs typeface="Times New Roman" pitchFamily="18" charset="0"/>
              </a:rPr>
              <a:t>оворођенче поставити на леђа са главом у неутралном положају</a:t>
            </a:r>
          </a:p>
          <a:p>
            <a:pPr>
              <a:buFont typeface="Wingdings" pitchFamily="2" charset="2"/>
              <a:buChar char="v"/>
            </a:pPr>
            <a:r>
              <a:rPr lang="sr-Cyrl-CS" sz="1800" dirty="0">
                <a:latin typeface="Times New Roman" pitchFamily="18" charset="0"/>
                <a:cs typeface="Times New Roman" pitchFamily="18" charset="0"/>
              </a:rPr>
              <a:t>П</a:t>
            </a:r>
            <a:r>
              <a:rPr lang="sr-Cyrl-RS" sz="1800" dirty="0">
                <a:latin typeface="Times New Roman" pitchFamily="18" charset="0"/>
                <a:cs typeface="Times New Roman" pitchFamily="18" charset="0"/>
              </a:rPr>
              <a:t>роверити положај тубуса</a:t>
            </a:r>
          </a:p>
          <a:p>
            <a:pPr>
              <a:buFont typeface="Wingdings" pitchFamily="2" charset="2"/>
              <a:buChar char="v"/>
            </a:pPr>
            <a:r>
              <a:rPr lang="sr-Cyrl-CS" sz="1800" dirty="0">
                <a:latin typeface="Times New Roman" pitchFamily="18" charset="0"/>
                <a:cs typeface="Times New Roman" pitchFamily="18" charset="0"/>
              </a:rPr>
              <a:t>У</a:t>
            </a:r>
            <a:r>
              <a:rPr lang="sr-Cyrl-RS" sz="1800" dirty="0">
                <a:latin typeface="Times New Roman" pitchFamily="18" charset="0"/>
                <a:cs typeface="Times New Roman" pitchFamily="18" charset="0"/>
              </a:rPr>
              <a:t>радити гасне анализе</a:t>
            </a:r>
          </a:p>
          <a:p>
            <a:pPr>
              <a:buFont typeface="Wingdings" pitchFamily="2" charset="2"/>
              <a:buChar char="v"/>
            </a:pPr>
            <a:r>
              <a:rPr lang="sr-Cyrl-CS" sz="1800" dirty="0">
                <a:latin typeface="Times New Roman" pitchFamily="18" charset="0"/>
                <a:cs typeface="Times New Roman" pitchFamily="18" charset="0"/>
              </a:rPr>
              <a:t>У</a:t>
            </a:r>
            <a:r>
              <a:rPr lang="sr-Cyrl-RS" sz="1800" dirty="0">
                <a:latin typeface="Times New Roman" pitchFamily="18" charset="0"/>
                <a:cs typeface="Times New Roman" pitchFamily="18" charset="0"/>
              </a:rPr>
              <a:t>радити </a:t>
            </a:r>
            <a:r>
              <a:rPr lang="sr-Latn-RS" sz="1800" dirty="0">
                <a:latin typeface="Times New Roman" pitchFamily="18" charset="0"/>
                <a:cs typeface="Times New Roman" pitchFamily="18" charset="0"/>
              </a:rPr>
              <a:t>RTG</a:t>
            </a:r>
            <a:endParaRPr lang="sr-Cyrl-RS" sz="1800" dirty="0">
              <a:latin typeface="Times New Roman" pitchFamily="18" charset="0"/>
              <a:cs typeface="Times New Roman" pitchFamily="18" charset="0"/>
            </a:endParaRPr>
          </a:p>
          <a:p>
            <a:pPr>
              <a:buFont typeface="Wingdings" pitchFamily="2" charset="2"/>
              <a:buChar char="v"/>
            </a:pPr>
            <a:r>
              <a:rPr lang="sr-Cyrl-CS" sz="1800" dirty="0">
                <a:latin typeface="Times New Roman" pitchFamily="18" charset="0"/>
                <a:cs typeface="Times New Roman" pitchFamily="18" charset="0"/>
              </a:rPr>
              <a:t>Д</a:t>
            </a:r>
            <a:r>
              <a:rPr lang="sr-Cyrl-RS" sz="1800" dirty="0">
                <a:latin typeface="Times New Roman" pitchFamily="18" charset="0"/>
                <a:cs typeface="Times New Roman" pitchFamily="18" charset="0"/>
              </a:rPr>
              <a:t>ета треба да буде суво и загрејано</a:t>
            </a:r>
          </a:p>
          <a:p>
            <a:pPr>
              <a:buFont typeface="Wingdings" pitchFamily="2" charset="2"/>
              <a:buChar char="v"/>
            </a:pPr>
            <a:r>
              <a:rPr lang="sr-Cyrl-CS" sz="1800" dirty="0">
                <a:latin typeface="Times New Roman" pitchFamily="18" charset="0"/>
                <a:cs typeface="Times New Roman" pitchFamily="18" charset="0"/>
              </a:rPr>
              <a:t>Д</a:t>
            </a:r>
            <a:r>
              <a:rPr lang="sr-Cyrl-RS" sz="1800" dirty="0">
                <a:latin typeface="Times New Roman" pitchFamily="18" charset="0"/>
                <a:cs typeface="Times New Roman" pitchFamily="18" charset="0"/>
              </a:rPr>
              <a:t>ете аспирирати пре аликације сурфактанта</a:t>
            </a:r>
          </a:p>
          <a:p>
            <a:pPr>
              <a:buFont typeface="Wingdings" pitchFamily="2" charset="2"/>
              <a:buChar char="v"/>
            </a:pPr>
            <a:r>
              <a:rPr lang="sr-Cyrl-CS" sz="1800" dirty="0">
                <a:latin typeface="Times New Roman" pitchFamily="18" charset="0"/>
                <a:cs typeface="Times New Roman" pitchFamily="18" charset="0"/>
              </a:rPr>
              <a:t>Б</a:t>
            </a:r>
            <a:r>
              <a:rPr lang="sr-Cyrl-RS" sz="1800" dirty="0">
                <a:latin typeface="Times New Roman" pitchFamily="18" charset="0"/>
                <a:cs typeface="Times New Roman" pitchFamily="18" charset="0"/>
              </a:rPr>
              <a:t>очицу сурфактанта загрејати на 37 °С</a:t>
            </a:r>
          </a:p>
          <a:p>
            <a:pPr>
              <a:buFont typeface="Wingdings" pitchFamily="2" charset="2"/>
              <a:buChar char="v"/>
            </a:pPr>
            <a:r>
              <a:rPr lang="sr-Cyrl-CS" sz="1800" dirty="0">
                <a:latin typeface="Times New Roman" pitchFamily="18" charset="0"/>
                <a:cs typeface="Times New Roman" pitchFamily="18" charset="0"/>
              </a:rPr>
              <a:t>Х</a:t>
            </a:r>
            <a:r>
              <a:rPr lang="sr-Cyrl-RS" sz="1800" dirty="0">
                <a:latin typeface="Times New Roman" pitchFamily="18" charset="0"/>
                <a:cs typeface="Times New Roman" pitchFamily="18" charset="0"/>
              </a:rPr>
              <a:t>омогенизовати суспензију благим окретањем горе доле</a:t>
            </a:r>
          </a:p>
          <a:p>
            <a:pPr>
              <a:buFont typeface="Wingdings" pitchFamily="2" charset="2"/>
              <a:buChar char="v"/>
            </a:pPr>
            <a:r>
              <a:rPr lang="sr-Cyrl-CS" sz="1800" dirty="0">
                <a:latin typeface="Times New Roman" pitchFamily="18" charset="0"/>
                <a:cs typeface="Times New Roman" pitchFamily="18" charset="0"/>
              </a:rPr>
              <a:t>Т</a:t>
            </a:r>
            <a:r>
              <a:rPr lang="sr-Cyrl-RS" sz="1800" dirty="0">
                <a:latin typeface="Times New Roman" pitchFamily="18" charset="0"/>
                <a:cs typeface="Times New Roman" pitchFamily="18" charset="0"/>
              </a:rPr>
              <a:t>ачну дозу аспирирати стерилном иглом и бризгалицом</a:t>
            </a:r>
          </a:p>
          <a:p>
            <a:pPr>
              <a:buFont typeface="Wingdings" pitchFamily="2" charset="2"/>
              <a:buChar char="v"/>
            </a:pPr>
            <a:r>
              <a:rPr lang="sr-Cyrl-CS" sz="1800" dirty="0">
                <a:latin typeface="Times New Roman" pitchFamily="18" charset="0"/>
                <a:cs typeface="Times New Roman" pitchFamily="18" charset="0"/>
              </a:rPr>
              <a:t>Л</a:t>
            </a:r>
            <a:r>
              <a:rPr lang="sr-Cyrl-RS" sz="1800" dirty="0">
                <a:latin typeface="Times New Roman" pitchFamily="18" charset="0"/>
                <a:cs typeface="Times New Roman" pitchFamily="18" charset="0"/>
              </a:rPr>
              <a:t>ек апликовати у виду болуса ,10-20сек. кроз катетер који треба да је за 0,5 см краћи од тубуса</a:t>
            </a:r>
          </a:p>
          <a:p>
            <a:pPr>
              <a:buFont typeface="Wingdings" pitchFamily="2" charset="2"/>
              <a:buChar char="v"/>
            </a:pPr>
            <a:r>
              <a:rPr lang="sr-Cyrl-CS" sz="1800" dirty="0">
                <a:latin typeface="Times New Roman" pitchFamily="18" charset="0"/>
                <a:cs typeface="Times New Roman" pitchFamily="18" charset="0"/>
              </a:rPr>
              <a:t>Н</a:t>
            </a:r>
            <a:r>
              <a:rPr lang="sr-Cyrl-RS" sz="1800" dirty="0">
                <a:latin typeface="Times New Roman" pitchFamily="18" charset="0"/>
                <a:cs typeface="Times New Roman" pitchFamily="18" charset="0"/>
              </a:rPr>
              <a:t>акон апликације дете вентилирати 1-2 мин. </a:t>
            </a:r>
            <a:r>
              <a:rPr lang="sr-Cyrl-CS" sz="1800" dirty="0">
                <a:latin typeface="Times New Roman" pitchFamily="18" charset="0"/>
                <a:cs typeface="Times New Roman" pitchFamily="18" charset="0"/>
              </a:rPr>
              <a:t>и</a:t>
            </a:r>
            <a:r>
              <a:rPr lang="sr-Cyrl-RS" sz="1800" dirty="0">
                <a:latin typeface="Times New Roman" pitchFamily="18" charset="0"/>
                <a:cs typeface="Times New Roman" pitchFamily="18" charset="0"/>
              </a:rPr>
              <a:t>стом концентрацијом кисеоника као и пре апликовања</a:t>
            </a:r>
          </a:p>
          <a:p>
            <a:pPr>
              <a:buFont typeface="Wingdings" pitchFamily="2" charset="2"/>
              <a:buChar char="v"/>
            </a:pPr>
            <a:r>
              <a:rPr lang="sr-Cyrl-CS" sz="1800" dirty="0">
                <a:latin typeface="Times New Roman" pitchFamily="18" charset="0"/>
                <a:cs typeface="Times New Roman" pitchFamily="18" charset="0"/>
              </a:rPr>
              <a:t>Д</a:t>
            </a:r>
            <a:r>
              <a:rPr lang="sr-Cyrl-RS" sz="1800" dirty="0">
                <a:latin typeface="Times New Roman" pitchFamily="18" charset="0"/>
                <a:cs typeface="Times New Roman" pitchFamily="18" charset="0"/>
              </a:rPr>
              <a:t>ете ставити на асистирану вентилацију</a:t>
            </a:r>
          </a:p>
          <a:p>
            <a:pPr>
              <a:buFont typeface="Wingdings" pitchFamily="2" charset="2"/>
              <a:buChar char="v"/>
            </a:pPr>
            <a:r>
              <a:rPr lang="sr-Cyrl-CS" sz="1800" dirty="0">
                <a:latin typeface="Times New Roman" pitchFamily="18" charset="0"/>
                <a:cs typeface="Times New Roman" pitchFamily="18" charset="0"/>
              </a:rPr>
              <a:t>П</a:t>
            </a:r>
            <a:r>
              <a:rPr lang="sr-Cyrl-RS" sz="1800" dirty="0">
                <a:latin typeface="Times New Roman" pitchFamily="18" charset="0"/>
                <a:cs typeface="Times New Roman" pitchFamily="18" charset="0"/>
              </a:rPr>
              <a:t>ратити клиничко сање детета</a:t>
            </a:r>
          </a:p>
          <a:p>
            <a:pPr>
              <a:buFont typeface="Wingdings" pitchFamily="2" charset="2"/>
              <a:buChar char="v"/>
            </a:pPr>
            <a:r>
              <a:rPr lang="sr-Cyrl-CS" sz="1800" dirty="0">
                <a:latin typeface="Times New Roman" pitchFamily="18" charset="0"/>
                <a:cs typeface="Times New Roman" pitchFamily="18" charset="0"/>
              </a:rPr>
              <a:t>Н</a:t>
            </a:r>
            <a:r>
              <a:rPr lang="sr-Cyrl-RS" sz="1800" dirty="0">
                <a:latin typeface="Times New Roman" pitchFamily="18" charset="0"/>
                <a:cs typeface="Times New Roman" pitchFamily="18" charset="0"/>
              </a:rPr>
              <a:t>акон  1сат  урадити гасне анализе и </a:t>
            </a:r>
            <a:r>
              <a:rPr lang="sr-Latn-RS" sz="1800" dirty="0">
                <a:latin typeface="Times New Roman" pitchFamily="18" charset="0"/>
                <a:cs typeface="Times New Roman" pitchFamily="18" charset="0"/>
              </a:rPr>
              <a:t>RTG</a:t>
            </a:r>
          </a:p>
          <a:p>
            <a:pPr>
              <a:buFont typeface="Wingdings" pitchFamily="2" charset="2"/>
              <a:buChar char="v"/>
            </a:pPr>
            <a:r>
              <a:rPr lang="sr-Cyrl-RS" sz="1800" dirty="0">
                <a:latin typeface="Times New Roman" pitchFamily="18" charset="0"/>
                <a:cs typeface="Times New Roman" pitchFamily="18" charset="0"/>
              </a:rPr>
              <a:t>Дете не аспирирати 12 сати након аликације осим кад је дете витално угрожено</a:t>
            </a:r>
            <a:endParaRPr lang="en-US" sz="1800" dirty="0">
              <a:latin typeface="Times New Roman" pitchFamily="18" charset="0"/>
              <a:cs typeface="Times New Roman" pitchFamily="18" charset="0"/>
            </a:endParaRPr>
          </a:p>
          <a:p>
            <a:endParaRPr lang="en-US" sz="1900" dirty="0">
              <a:latin typeface="Times New Roman" pitchFamily="18" charset="0"/>
              <a:cs typeface="Times New Roman" pitchFamily="18" charset="0"/>
            </a:endParaRPr>
          </a:p>
        </p:txBody>
      </p:sp>
    </p:spTree>
    <p:extLst>
      <p:ext uri="{BB962C8B-B14F-4D97-AF65-F5344CB8AC3E}">
        <p14:creationId xmlns:p14="http://schemas.microsoft.com/office/powerpoint/2010/main" val="78903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pPr algn="ctr"/>
            <a:r>
              <a:rPr lang="sr-Cyrl-RS" sz="2000" i="1" dirty="0">
                <a:effectLst>
                  <a:outerShdw blurRad="38100" dist="38100" dir="2700000" algn="tl">
                    <a:srgbClr val="000000">
                      <a:alpha val="43137"/>
                    </a:srgbClr>
                  </a:outerShdw>
                </a:effectLst>
                <a:latin typeface="Times New Roman" pitchFamily="18" charset="0"/>
                <a:cs typeface="Times New Roman" pitchFamily="18" charset="0"/>
              </a:rPr>
              <a:t>Методе примене сурфактанта</a:t>
            </a:r>
            <a:endParaRPr lang="en-US" sz="2000" i="1" dirty="0">
              <a:effectLst>
                <a:outerShdw blurRad="38100" dist="38100" dir="2700000" algn="tl">
                  <a:srgbClr val="000000">
                    <a:alpha val="43137"/>
                  </a:srgbClr>
                </a:outerShdw>
              </a:effectLst>
            </a:endParaRPr>
          </a:p>
        </p:txBody>
      </p:sp>
      <p:pic>
        <p:nvPicPr>
          <p:cNvPr id="1026" name="Picture 2" descr="C:\Users\Милена\Pictures\ana2.jpg"/>
          <p:cNvPicPr>
            <a:picLocks noChangeAspect="1" noChangeArrowheads="1"/>
          </p:cNvPicPr>
          <p:nvPr/>
        </p:nvPicPr>
        <p:blipFill>
          <a:blip r:embed="rId2" cstate="print"/>
          <a:srcRect/>
          <a:stretch>
            <a:fillRect/>
          </a:stretch>
        </p:blipFill>
        <p:spPr bwMode="auto">
          <a:xfrm>
            <a:off x="3214678" y="3286124"/>
            <a:ext cx="2286016" cy="1285884"/>
          </a:xfrm>
          <a:prstGeom prst="rect">
            <a:avLst/>
          </a:prstGeom>
          <a:noFill/>
        </p:spPr>
      </p:pic>
      <p:pic>
        <p:nvPicPr>
          <p:cNvPr id="1027" name="Picture 3" descr="C:\Users\Милена\Pictures\ana3.jpg"/>
          <p:cNvPicPr>
            <a:picLocks noChangeAspect="1" noChangeArrowheads="1"/>
          </p:cNvPicPr>
          <p:nvPr/>
        </p:nvPicPr>
        <p:blipFill>
          <a:blip r:embed="rId3" cstate="print"/>
          <a:srcRect/>
          <a:stretch>
            <a:fillRect/>
          </a:stretch>
        </p:blipFill>
        <p:spPr bwMode="auto">
          <a:xfrm>
            <a:off x="642910" y="1714488"/>
            <a:ext cx="2539975" cy="1428736"/>
          </a:xfrm>
          <a:prstGeom prst="rect">
            <a:avLst/>
          </a:prstGeom>
          <a:noFill/>
        </p:spPr>
      </p:pic>
      <p:pic>
        <p:nvPicPr>
          <p:cNvPr id="1028" name="Picture 4" descr="C:\Users\Милена\Pictures\ana4.jpg"/>
          <p:cNvPicPr>
            <a:picLocks noChangeAspect="1" noChangeArrowheads="1"/>
          </p:cNvPicPr>
          <p:nvPr/>
        </p:nvPicPr>
        <p:blipFill>
          <a:blip r:embed="rId4" cstate="print"/>
          <a:srcRect/>
          <a:stretch>
            <a:fillRect/>
          </a:stretch>
        </p:blipFill>
        <p:spPr bwMode="auto">
          <a:xfrm>
            <a:off x="5572132" y="1714488"/>
            <a:ext cx="2667019" cy="1500198"/>
          </a:xfrm>
          <a:prstGeom prst="rect">
            <a:avLst/>
          </a:prstGeom>
          <a:noFill/>
        </p:spPr>
      </p:pic>
      <p:pic>
        <p:nvPicPr>
          <p:cNvPr id="1029" name="Picture 5" descr="C:\Users\Милена\Pictures\ana5.jpg"/>
          <p:cNvPicPr>
            <a:picLocks noChangeAspect="1" noChangeArrowheads="1"/>
          </p:cNvPicPr>
          <p:nvPr/>
        </p:nvPicPr>
        <p:blipFill>
          <a:blip r:embed="rId5" cstate="print"/>
          <a:srcRect/>
          <a:stretch>
            <a:fillRect/>
          </a:stretch>
        </p:blipFill>
        <p:spPr bwMode="auto">
          <a:xfrm>
            <a:off x="785786" y="4786322"/>
            <a:ext cx="2413017" cy="1357322"/>
          </a:xfrm>
          <a:prstGeom prst="rect">
            <a:avLst/>
          </a:prstGeom>
          <a:noFill/>
        </p:spPr>
      </p:pic>
      <p:pic>
        <p:nvPicPr>
          <p:cNvPr id="1030" name="Picture 6" descr="C:\Users\Милена\Pictures\ana6.jpg"/>
          <p:cNvPicPr>
            <a:picLocks noChangeAspect="1" noChangeArrowheads="1"/>
          </p:cNvPicPr>
          <p:nvPr/>
        </p:nvPicPr>
        <p:blipFill>
          <a:blip r:embed="rId6" cstate="print"/>
          <a:srcRect/>
          <a:stretch>
            <a:fillRect/>
          </a:stretch>
        </p:blipFill>
        <p:spPr bwMode="auto">
          <a:xfrm flipH="1">
            <a:off x="5683258" y="4786322"/>
            <a:ext cx="2540018" cy="1428760"/>
          </a:xfrm>
          <a:prstGeom prst="rect">
            <a:avLst/>
          </a:prstGeom>
          <a:noFill/>
        </p:spPr>
      </p:pic>
    </p:spTree>
    <p:extLst>
      <p:ext uri="{BB962C8B-B14F-4D97-AF65-F5344CB8AC3E}">
        <p14:creationId xmlns:p14="http://schemas.microsoft.com/office/powerpoint/2010/main" val="3192090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Препоруке у лечењу РДС</a:t>
            </a: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sr-Cyrl-BA" sz="2000" i="1" dirty="0">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
            </a:pPr>
            <a:r>
              <a:rPr lang="sr-Cyrl-BA" sz="1800" dirty="0">
                <a:latin typeface="Times New Roman" pitchFamily="18" charset="0"/>
                <a:cs typeface="Times New Roman" pitchFamily="18" charset="0"/>
              </a:rPr>
              <a:t>Током последњих година уложен је велики напор да се утврди оптимална циљна сатурација кисеоника за претерминску новорођенчад, усмерен на равнотежу између избегавања негативних ефеката од прекомерене изложености кисеоника као што је ретинопатија(РОП) и потенцијалних негативних ефеката продужене нискостепене хипоксије, као што су повећан морталитет, појава некротизирајућег ентероколитиса или штетан неуроразвојни исход.</a:t>
            </a:r>
          </a:p>
          <a:p>
            <a:pPr>
              <a:buFont typeface="Wingdings" pitchFamily="2" charset="2"/>
              <a:buChar char="§"/>
            </a:pPr>
            <a:r>
              <a:rPr lang="sr-Cyrl-BA" sz="1800" dirty="0">
                <a:latin typeface="Times New Roman" pitchFamily="18" charset="0"/>
                <a:cs typeface="Times New Roman" pitchFamily="18" charset="0"/>
              </a:rPr>
              <a:t>Код прематуруса који примају кисеоник, сатурација треба да се одржава између 90% и 95%.</a:t>
            </a:r>
          </a:p>
          <a:p>
            <a:pPr>
              <a:buFont typeface="Wingdings" pitchFamily="2" charset="2"/>
              <a:buChar char="§"/>
            </a:pPr>
            <a:r>
              <a:rPr lang="sr-Cyrl-BA" sz="1800" dirty="0">
                <a:latin typeface="Times New Roman" pitchFamily="18" charset="0"/>
                <a:cs typeface="Times New Roman" pitchFamily="18" charset="0"/>
              </a:rPr>
              <a:t>Да би се ово постигло препоучују се лимити аларма од 89% - 95%.</a:t>
            </a:r>
          </a:p>
          <a:p>
            <a:pPr>
              <a:buFont typeface="Wingdings" pitchFamily="2" charset="2"/>
              <a:buChar char="§"/>
            </a:pPr>
            <a:r>
              <a:rPr lang="sr-Cyrl-BA" sz="1800" dirty="0">
                <a:latin typeface="Times New Roman" pitchFamily="18" charset="0"/>
                <a:cs typeface="Times New Roman" pitchFamily="18" charset="0"/>
              </a:rPr>
              <a:t>Треба рутински користити терапију кофеин цитратом да би се потрба за вентилацијом свела на минимум.</a:t>
            </a:r>
          </a:p>
          <a:p>
            <a:pPr>
              <a:buFont typeface="Wingdings" pitchFamily="2" charset="2"/>
              <a:buChar char="§"/>
            </a:pPr>
            <a:r>
              <a:rPr lang="sr-Cyrl-BA" sz="1800" dirty="0">
                <a:latin typeface="Times New Roman" pitchFamily="18" charset="0"/>
                <a:cs typeface="Times New Roman" pitchFamily="18" charset="0"/>
              </a:rPr>
              <a:t>Ако је могуће новорођенче треба држати на неинвазивној респираторној подршци пре него на МВ вентилацији.</a:t>
            </a:r>
          </a:p>
          <a:p>
            <a:pPr>
              <a:buFont typeface="Wingdings" pitchFamily="2" charset="2"/>
              <a:buChar char="§"/>
            </a:pPr>
            <a:r>
              <a:rPr lang="sr-Cyrl-BA" sz="1800" dirty="0">
                <a:latin typeface="Times New Roman" pitchFamily="18" charset="0"/>
                <a:cs typeface="Times New Roman" pitchFamily="18" charset="0"/>
              </a:rPr>
              <a:t>Уколико новорођенче остане вентилирано и после 1-2 недеље треба размотрити давање кортикостероида ради олакшавања екстубације.</a:t>
            </a:r>
          </a:p>
          <a:p>
            <a:pPr>
              <a:buFont typeface="Wingdings" pitchFamily="2" charset="2"/>
              <a:buChar char="§"/>
            </a:pPr>
            <a:r>
              <a:rPr lang="sr-Cyrl-BA" sz="1800" dirty="0">
                <a:latin typeface="Times New Roman" pitchFamily="18" charset="0"/>
                <a:cs typeface="Times New Roman" pitchFamily="18" charset="0"/>
              </a:rPr>
              <a:t>Одржавати телесну температуру у распону од 36,5-37,5</a:t>
            </a:r>
            <a:r>
              <a:rPr lang="en-US" sz="1800" dirty="0">
                <a:latin typeface="Times New Roman" pitchFamily="18" charset="0"/>
                <a:cs typeface="Times New Roman" pitchFamily="18" charset="0"/>
              </a:rPr>
              <a:t>º</a:t>
            </a:r>
            <a:r>
              <a:rPr lang="sr-Cyrl-BA" sz="1800" dirty="0">
                <a:latin typeface="Times New Roman" pitchFamily="18" charset="0"/>
                <a:cs typeface="Times New Roman" pitchFamily="18" charset="0"/>
              </a:rPr>
              <a:t>С</a:t>
            </a:r>
          </a:p>
          <a:p>
            <a:pPr>
              <a:buFont typeface="Wingdings" pitchFamily="2" charset="2"/>
              <a:buChar char="§"/>
            </a:pPr>
            <a:r>
              <a:rPr lang="sr-Cyrl-BA" sz="1800" dirty="0">
                <a:latin typeface="Times New Roman" pitchFamily="18" charset="0"/>
                <a:cs typeface="Times New Roman" pitchFamily="18" charset="0"/>
              </a:rPr>
              <a:t>Одмах започети парентералну исхрану аминокиселинама и липидима са почетним волуменом течности од око 70-80</a:t>
            </a:r>
            <a:r>
              <a:rPr lang="en-US" sz="1800" dirty="0">
                <a:latin typeface="Times New Roman" pitchFamily="18" charset="0"/>
                <a:cs typeface="Times New Roman" pitchFamily="18" charset="0"/>
              </a:rPr>
              <a:t>ml/kg</a:t>
            </a:r>
            <a:r>
              <a:rPr lang="sr-Cyrl-BA" sz="1800" dirty="0">
                <a:latin typeface="Times New Roman" pitchFamily="18" charset="0"/>
                <a:cs typeface="Times New Roman" pitchFamily="18" charset="0"/>
              </a:rPr>
              <a:t> на дан, ограничити унос натријума у раном транзиционом периоду.</a:t>
            </a:r>
          </a:p>
          <a:p>
            <a:pPr marL="0" indent="0">
              <a:buNone/>
            </a:pPr>
            <a:endParaRPr lang="sr-Cyrl-BA" sz="1800" dirty="0">
              <a:latin typeface="Times New Roman" pitchFamily="18" charset="0"/>
              <a:cs typeface="Times New Roman" pitchFamily="18" charset="0"/>
            </a:endParaRPr>
          </a:p>
          <a:p>
            <a:pPr>
              <a:buFont typeface="Wingdings" pitchFamily="2" charset="2"/>
              <a:buChar char="§"/>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5085588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r>
              <a:rPr lang="sr-Cyrl-BA" sz="2000" dirty="0">
                <a:latin typeface="Times New Roman" pitchFamily="18" charset="0"/>
                <a:cs typeface="Times New Roman" pitchFamily="18" charset="0"/>
              </a:rPr>
              <a:t>Препоруке у лечењу РДС</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6237312"/>
          </a:xfrm>
          <a:prstGeom prst="rect">
            <a:avLst/>
          </a:prstGeom>
        </p:spPr>
      </p:pic>
    </p:spTree>
    <p:extLst>
      <p:ext uri="{BB962C8B-B14F-4D97-AF65-F5344CB8AC3E}">
        <p14:creationId xmlns:p14="http://schemas.microsoft.com/office/powerpoint/2010/main" val="12478958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Препоруке за лечење РДС</a:t>
            </a:r>
          </a:p>
          <a:p>
            <a:pPr marL="0" indent="0" algn="ctr">
              <a:buNone/>
            </a:pPr>
            <a:endParaRPr lang="sr-Cyrl-BA" sz="2000" i="1" dirty="0">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Ø"/>
            </a:pPr>
            <a:r>
              <a:rPr lang="sr-Cyrl-BA" sz="1800" dirty="0">
                <a:latin typeface="Times New Roman" pitchFamily="18" charset="0"/>
                <a:cs typeface="Times New Roman" pitchFamily="18" charset="0"/>
              </a:rPr>
              <a:t>Уколико је новорођенче стабилно треба започети ентералну исхрану мајчиним млеком од првог дана.</a:t>
            </a:r>
          </a:p>
          <a:p>
            <a:pPr>
              <a:buFont typeface="Wingdings" pitchFamily="2" charset="2"/>
              <a:buChar char="Ø"/>
            </a:pPr>
            <a:r>
              <a:rPr lang="sr-Cyrl-BA" sz="1800" dirty="0">
                <a:latin typeface="Times New Roman" pitchFamily="18" charset="0"/>
                <a:cs typeface="Times New Roman" pitchFamily="18" charset="0"/>
              </a:rPr>
              <a:t>Антибиотике треба промишљено користити и рано прекинути када се искључи постојање сепсе.</a:t>
            </a:r>
          </a:p>
          <a:p>
            <a:pPr>
              <a:buFont typeface="Wingdings" pitchFamily="2" charset="2"/>
              <a:buChar char="Ø"/>
            </a:pPr>
            <a:r>
              <a:rPr lang="sr-Cyrl-BA" sz="1800" dirty="0">
                <a:latin typeface="Times New Roman" pitchFamily="18" charset="0"/>
                <a:cs typeface="Times New Roman" pitchFamily="18" charset="0"/>
              </a:rPr>
              <a:t>Крвни притисак треба редовно контролисати, да би се одржала нормална перфузија ткива.</a:t>
            </a:r>
          </a:p>
          <a:p>
            <a:pPr>
              <a:buFont typeface="Wingdings" pitchFamily="2" charset="2"/>
              <a:buChar char="Ø"/>
            </a:pPr>
            <a:r>
              <a:rPr lang="sr-Cyrl-BA" sz="1800" dirty="0">
                <a:latin typeface="Times New Roman" pitchFamily="18" charset="0"/>
                <a:cs typeface="Times New Roman" pitchFamily="18" charset="0"/>
              </a:rPr>
              <a:t>Треба одржавати хемоглобин на прихватљивом нивоу.</a:t>
            </a:r>
          </a:p>
          <a:p>
            <a:pPr>
              <a:buFont typeface="Wingdings" pitchFamily="2" charset="2"/>
              <a:buChar char="Ø"/>
            </a:pPr>
            <a:r>
              <a:rPr lang="sr-Cyrl-BA" sz="1800" dirty="0">
                <a:latin typeface="Times New Roman" pitchFamily="18" charset="0"/>
                <a:cs typeface="Times New Roman" pitchFamily="18" charset="0"/>
              </a:rPr>
              <a:t>Протоколи за праћење бола и нелагодности треба да буду доступни, са разматрањем нефармаколошких метода свођења процедуалног бола на минимум</a:t>
            </a: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055" y="3429000"/>
            <a:ext cx="6012160" cy="3140968"/>
          </a:xfrm>
          <a:prstGeom prst="rect">
            <a:avLst/>
          </a:prstGeom>
        </p:spPr>
      </p:pic>
    </p:spTree>
    <p:extLst>
      <p:ext uri="{BB962C8B-B14F-4D97-AF65-F5344CB8AC3E}">
        <p14:creationId xmlns:p14="http://schemas.microsoft.com/office/powerpoint/2010/main" val="35103795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lgn="ct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Компликације РДС</a:t>
            </a:r>
          </a:p>
          <a:p>
            <a:pPr algn="ctr"/>
            <a:endParaRPr lang="sr-Cyrl-BA" sz="2000" i="1" dirty="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sr-Cyrl-BA" sz="1800" i="1" dirty="0">
                <a:effectLst>
                  <a:outerShdw blurRad="38100" dist="38100" dir="2700000" algn="tl">
                    <a:srgbClr val="000000">
                      <a:alpha val="43137"/>
                    </a:srgbClr>
                  </a:outerShdw>
                </a:effectLst>
                <a:latin typeface="Times New Roman" pitchFamily="18" charset="0"/>
                <a:cs typeface="Times New Roman" pitchFamily="18" charset="0"/>
              </a:rPr>
              <a:t>       Ране компликације:</a:t>
            </a:r>
          </a:p>
          <a:p>
            <a:pPr marL="109728" indent="0">
              <a:buNone/>
            </a:pPr>
            <a:endParaRPr lang="sr-Cyrl-BA" sz="1800" i="1" dirty="0">
              <a:effectLst>
                <a:outerShdw blurRad="38100" dist="38100" dir="2700000" algn="tl">
                  <a:srgbClr val="000000">
                    <a:alpha val="43137"/>
                  </a:srgbClr>
                </a:outerShdw>
              </a:effectLst>
              <a:latin typeface="Times New Roman" pitchFamily="18" charset="0"/>
              <a:cs typeface="Times New Roman" pitchFamily="18" charset="0"/>
            </a:endParaRPr>
          </a:p>
          <a:p>
            <a:r>
              <a:rPr lang="sr-Cyrl-BA" sz="1800" dirty="0">
                <a:latin typeface="Times New Roman" pitchFamily="18" charset="0"/>
                <a:cs typeface="Times New Roman" pitchFamily="18" charset="0"/>
              </a:rPr>
              <a:t>Плућне:</a:t>
            </a:r>
          </a:p>
          <a:p>
            <a:pPr marL="452628" indent="-342900">
              <a:buFont typeface="+mj-lt"/>
              <a:buAutoNum type="alphaLcParenR"/>
            </a:pPr>
            <a:r>
              <a:rPr lang="sr-Cyrl-BA" sz="1800" dirty="0">
                <a:latin typeface="Times New Roman" pitchFamily="18" charset="0"/>
                <a:cs typeface="Times New Roman" pitchFamily="18" charset="0"/>
              </a:rPr>
              <a:t>Пнеумоторакс</a:t>
            </a:r>
          </a:p>
          <a:p>
            <a:pPr marL="452628" indent="-342900">
              <a:buFont typeface="+mj-lt"/>
              <a:buAutoNum type="alphaLcParenR"/>
            </a:pPr>
            <a:r>
              <a:rPr lang="sr-Cyrl-BA" sz="1800" dirty="0">
                <a:latin typeface="Times New Roman" pitchFamily="18" charset="0"/>
                <a:cs typeface="Times New Roman" pitchFamily="18" charset="0"/>
              </a:rPr>
              <a:t>Пнеумоинтерстицијски емфизем</a:t>
            </a:r>
          </a:p>
          <a:p>
            <a:pPr marL="452628" indent="-342900">
              <a:buFont typeface="+mj-lt"/>
              <a:buAutoNum type="alphaLcParenR"/>
            </a:pPr>
            <a:r>
              <a:rPr lang="sr-Cyrl-BA" sz="1800" dirty="0">
                <a:latin typeface="Times New Roman" pitchFamily="18" charset="0"/>
                <a:cs typeface="Times New Roman" pitchFamily="18" charset="0"/>
              </a:rPr>
              <a:t>Плућна хипертензија</a:t>
            </a:r>
          </a:p>
          <a:p>
            <a:pPr>
              <a:buFont typeface="Wingdings" pitchFamily="2" charset="2"/>
              <a:buChar char="Ø"/>
            </a:pPr>
            <a:endParaRPr lang="sr-Cyrl-BA" sz="1800" dirty="0">
              <a:latin typeface="Times New Roman" pitchFamily="18" charset="0"/>
              <a:cs typeface="Times New Roman" pitchFamily="18" charset="0"/>
            </a:endParaRPr>
          </a:p>
          <a:p>
            <a:pPr>
              <a:buFont typeface="Wingdings" pitchFamily="2" charset="2"/>
              <a:buChar char="Ø"/>
            </a:pPr>
            <a:r>
              <a:rPr lang="sr-Cyrl-BA" sz="1800" dirty="0">
                <a:latin typeface="Times New Roman" pitchFamily="18" charset="0"/>
                <a:cs typeface="Times New Roman" pitchFamily="18" charset="0"/>
              </a:rPr>
              <a:t>Кардиоваскуларне:</a:t>
            </a:r>
          </a:p>
          <a:p>
            <a:pPr marL="452628" indent="-342900">
              <a:buFont typeface="+mj-lt"/>
              <a:buAutoNum type="alphaLcPeriod"/>
            </a:pPr>
            <a:r>
              <a:rPr lang="en-US" sz="1800" dirty="0">
                <a:latin typeface="Times New Roman" pitchFamily="18" charset="0"/>
                <a:cs typeface="Times New Roman" pitchFamily="18" charset="0"/>
              </a:rPr>
              <a:t>DAP</a:t>
            </a:r>
            <a:endParaRPr lang="sr-Cyrl-BA" sz="1800" dirty="0">
              <a:latin typeface="Times New Roman" pitchFamily="18" charset="0"/>
              <a:cs typeface="Times New Roman" pitchFamily="18" charset="0"/>
            </a:endParaRPr>
          </a:p>
          <a:p>
            <a:pPr>
              <a:buFont typeface="Wingdings" pitchFamily="2" charset="2"/>
              <a:buChar char="Ø"/>
            </a:pPr>
            <a:endParaRPr lang="sr-Cyrl-BA" sz="1800" dirty="0">
              <a:latin typeface="Times New Roman" pitchFamily="18" charset="0"/>
              <a:cs typeface="Times New Roman" pitchFamily="18" charset="0"/>
            </a:endParaRPr>
          </a:p>
          <a:p>
            <a:pPr>
              <a:buFont typeface="Wingdings" pitchFamily="2" charset="2"/>
              <a:buChar char="Ø"/>
            </a:pPr>
            <a:r>
              <a:rPr lang="sr-Cyrl-BA" sz="1800" dirty="0">
                <a:latin typeface="Times New Roman" pitchFamily="18" charset="0"/>
                <a:cs typeface="Times New Roman" pitchFamily="18" charset="0"/>
              </a:rPr>
              <a:t>Гастроинтестиналне:</a:t>
            </a:r>
          </a:p>
          <a:p>
            <a:pPr marL="452628" indent="-342900">
              <a:buFont typeface="+mj-lt"/>
              <a:buAutoNum type="alphaLcPeriod"/>
            </a:pPr>
            <a:r>
              <a:rPr lang="sr-Cyrl-BA" sz="1800" dirty="0">
                <a:latin typeface="Times New Roman" pitchFamily="18" charset="0"/>
                <a:cs typeface="Times New Roman" pitchFamily="18" charset="0"/>
              </a:rPr>
              <a:t>Некротични ентероколитис</a:t>
            </a:r>
          </a:p>
          <a:p>
            <a:pPr>
              <a:buFont typeface="Wingdings" pitchFamily="2" charset="2"/>
              <a:buChar char="Ø"/>
            </a:pPr>
            <a:endParaRPr lang="sr-Cyrl-BA" sz="1800" dirty="0">
              <a:latin typeface="Times New Roman" pitchFamily="18" charset="0"/>
              <a:cs typeface="Times New Roman" pitchFamily="18" charset="0"/>
            </a:endParaRPr>
          </a:p>
          <a:p>
            <a:pPr>
              <a:buFont typeface="Wingdings" pitchFamily="2" charset="2"/>
              <a:buChar char="Ø"/>
            </a:pPr>
            <a:r>
              <a:rPr lang="sr-Cyrl-BA" sz="1800" dirty="0">
                <a:latin typeface="Times New Roman" pitchFamily="18" charset="0"/>
                <a:cs typeface="Times New Roman" pitchFamily="18" charset="0"/>
              </a:rPr>
              <a:t>ЦНС:</a:t>
            </a:r>
          </a:p>
          <a:p>
            <a:pPr marL="452628" indent="-342900">
              <a:buFont typeface="+mj-lt"/>
              <a:buAutoNum type="alphaLcPeriod"/>
            </a:pPr>
            <a:r>
              <a:rPr lang="sr-Cyrl-BA" sz="1800" dirty="0">
                <a:latin typeface="Times New Roman" pitchFamily="18" charset="0"/>
                <a:cs typeface="Times New Roman" pitchFamily="18" charset="0"/>
              </a:rPr>
              <a:t>Интравентрикуларна хеморагија</a:t>
            </a:r>
          </a:p>
          <a:p>
            <a:pPr marL="452628" indent="-342900">
              <a:buFont typeface="+mj-lt"/>
              <a:buAutoNum type="alphaLcPeriod"/>
            </a:pPr>
            <a:r>
              <a:rPr lang="sr-Cyrl-BA" sz="1800" dirty="0">
                <a:latin typeface="Times New Roman" pitchFamily="18" charset="0"/>
                <a:cs typeface="Times New Roman" pitchFamily="18" charset="0"/>
              </a:rPr>
              <a:t>Перивентрикуларна  леукомалација</a:t>
            </a:r>
            <a:endParaRPr lang="en-US" sz="1800" dirty="0">
              <a:latin typeface="Times New Roman" pitchFamily="18" charset="0"/>
              <a:cs typeface="Times New Roman" pitchFamily="18" charset="0"/>
            </a:endParaRPr>
          </a:p>
          <a:p>
            <a:pPr marL="452628" indent="-342900">
              <a:buFont typeface="+mj-lt"/>
              <a:buAutoNum type="alphaLcPeriod"/>
            </a:pPr>
            <a:endParaRPr lang="sr-Cyrl-BA" sz="1800" dirty="0">
              <a:latin typeface="Times New Roman" pitchFamily="18" charset="0"/>
              <a:cs typeface="Times New Roman" pitchFamily="18" charset="0"/>
            </a:endParaRPr>
          </a:p>
          <a:p>
            <a:pPr marL="109728" indent="0">
              <a:buNone/>
            </a:pPr>
            <a:r>
              <a:rPr lang="sr-Cyrl-BA" sz="1800" dirty="0">
                <a:latin typeface="Times New Roman" pitchFamily="18" charset="0"/>
                <a:cs typeface="Times New Roman" pitchFamily="18" charset="0"/>
              </a:rPr>
              <a:t>       </a:t>
            </a:r>
            <a:r>
              <a:rPr lang="sr-Cyrl-BA" sz="1800" i="1" dirty="0">
                <a:effectLst>
                  <a:outerShdw blurRad="38100" dist="38100" dir="2700000" algn="tl">
                    <a:srgbClr val="000000">
                      <a:alpha val="43137"/>
                    </a:srgbClr>
                  </a:outerShdw>
                </a:effectLst>
                <a:latin typeface="Times New Roman" pitchFamily="18" charset="0"/>
                <a:cs typeface="Times New Roman" pitchFamily="18" charset="0"/>
              </a:rPr>
              <a:t>Касне  комликације:</a:t>
            </a:r>
          </a:p>
          <a:p>
            <a:pPr marL="452628" indent="-342900">
              <a:buFont typeface="+mj-lt"/>
              <a:buAutoNum type="alphaLcPeriod"/>
            </a:pPr>
            <a:r>
              <a:rPr lang="en-US" sz="1800" i="1" dirty="0">
                <a:effectLst>
                  <a:outerShdw blurRad="38100" dist="38100" dir="2700000" algn="tl">
                    <a:srgbClr val="000000">
                      <a:alpha val="43137"/>
                    </a:srgbClr>
                  </a:outerShdw>
                </a:effectLst>
                <a:latin typeface="Times New Roman" pitchFamily="18" charset="0"/>
                <a:cs typeface="Times New Roman" pitchFamily="18" charset="0"/>
              </a:rPr>
              <a:t>BPD</a:t>
            </a:r>
          </a:p>
        </p:txBody>
      </p:sp>
    </p:spTree>
    <p:extLst>
      <p:ext uri="{BB962C8B-B14F-4D97-AF65-F5344CB8AC3E}">
        <p14:creationId xmlns:p14="http://schemas.microsoft.com/office/powerpoint/2010/main" val="3703912874"/>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endParaRPr lang="en-US" sz="2000" dirty="0">
              <a:latin typeface="Times New Roman" pitchFamily="18" charset="0"/>
              <a:cs typeface="Times New Roman" pitchFamily="18" charset="0"/>
            </a:endParaRPr>
          </a:p>
          <a:p>
            <a:pPr marL="109728"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Превенција</a:t>
            </a:r>
          </a:p>
          <a:p>
            <a:pPr marL="109728" indent="0" algn="ctr">
              <a:buNone/>
            </a:pPr>
            <a:endParaRPr lang="sr-Cyrl-BA" sz="2000" i="1" dirty="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endParaRPr lang="sr-Cyrl-BA" sz="2000" i="1" dirty="0">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ü"/>
            </a:pPr>
            <a:r>
              <a:rPr lang="sr-Cyrl-BA" sz="1800" dirty="0">
                <a:latin typeface="Times New Roman" pitchFamily="18" charset="0"/>
                <a:cs typeface="Times New Roman" pitchFamily="18" charset="0"/>
              </a:rPr>
              <a:t>Превенција прематуритета</a:t>
            </a:r>
          </a:p>
          <a:p>
            <a:pPr>
              <a:buFont typeface="Wingdings" pitchFamily="2" charset="2"/>
              <a:buChar char="ü"/>
            </a:pPr>
            <a:endParaRPr lang="sr-Cyrl-BA" sz="1800" dirty="0">
              <a:latin typeface="Times New Roman" pitchFamily="18" charset="0"/>
              <a:cs typeface="Times New Roman" pitchFamily="18" charset="0"/>
            </a:endParaRPr>
          </a:p>
          <a:p>
            <a:pPr>
              <a:buFont typeface="Wingdings" pitchFamily="2" charset="2"/>
              <a:buChar char="ü"/>
            </a:pPr>
            <a:r>
              <a:rPr lang="sr-Cyrl-BA" sz="1800" dirty="0">
                <a:latin typeface="Times New Roman" pitchFamily="18" charset="0"/>
                <a:cs typeface="Times New Roman" pitchFamily="18" charset="0"/>
              </a:rPr>
              <a:t>Антенатална примена стероида  и пренатална примена сурфактанта</a:t>
            </a:r>
          </a:p>
          <a:p>
            <a:pPr>
              <a:buFont typeface="Wingdings" pitchFamily="2" charset="2"/>
              <a:buChar char="ü"/>
            </a:pPr>
            <a:endParaRPr lang="sr-Cyrl-BA" sz="1800" dirty="0">
              <a:latin typeface="Times New Roman" pitchFamily="18" charset="0"/>
              <a:cs typeface="Times New Roman" pitchFamily="18" charset="0"/>
            </a:endParaRPr>
          </a:p>
          <a:p>
            <a:pPr>
              <a:buFont typeface="Wingdings" pitchFamily="2" charset="2"/>
              <a:buChar char="ü"/>
            </a:pPr>
            <a:r>
              <a:rPr lang="sr-Cyrl-BA" sz="1800" dirty="0">
                <a:latin typeface="Times New Roman" pitchFamily="18" charset="0"/>
                <a:cs typeface="Times New Roman" pitchFamily="18" charset="0"/>
              </a:rPr>
              <a:t>Превенција асфиксије</a:t>
            </a:r>
          </a:p>
          <a:p>
            <a:pPr>
              <a:buFont typeface="Wingdings" pitchFamily="2" charset="2"/>
              <a:buChar char="ü"/>
            </a:pPr>
            <a:endParaRPr lang="sr-Cyrl-BA" sz="1800" dirty="0">
              <a:latin typeface="Times New Roman" pitchFamily="18" charset="0"/>
              <a:cs typeface="Times New Roman" pitchFamily="18" charset="0"/>
            </a:endParaRPr>
          </a:p>
          <a:p>
            <a:pPr>
              <a:buFont typeface="Wingdings" pitchFamily="2" charset="2"/>
              <a:buChar char="ü"/>
            </a:pPr>
            <a:r>
              <a:rPr lang="sr-Cyrl-BA" sz="1800" dirty="0">
                <a:latin typeface="Times New Roman" pitchFamily="18" charset="0"/>
                <a:cs typeface="Times New Roman" pitchFamily="18" charset="0"/>
              </a:rPr>
              <a:t>Адекватна примена реанимације  и транспорт у ОИН</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09684755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1340768"/>
            <a:ext cx="6048672" cy="1872208"/>
          </a:xfrm>
          <a:effectLst>
            <a:outerShdw blurRad="50800" dist="38100" dir="18900000" algn="bl" rotWithShape="0">
              <a:prstClr val="black">
                <a:alpha val="40000"/>
              </a:prstClr>
            </a:outerShdw>
          </a:effectLst>
        </p:spPr>
        <p:txBody>
          <a:bodyPr>
            <a:normAutofit/>
          </a:bodyPr>
          <a:lstStyle/>
          <a:p>
            <a:pPr marL="0" indent="0" algn="ctr">
              <a:buNone/>
            </a:pPr>
            <a:endParaRPr lang="sr-Cyrl-BA" sz="2800" dirty="0">
              <a:solidFill>
                <a:schemeClr val="accent1">
                  <a:lumMod val="75000"/>
                </a:schemeClr>
              </a:solidFill>
              <a:latin typeface="Times New Roman" pitchFamily="18" charset="0"/>
              <a:cs typeface="Times New Roman" pitchFamily="18" charset="0"/>
            </a:endParaRPr>
          </a:p>
          <a:p>
            <a:pPr marL="109728" indent="0" algn="ctr">
              <a:buNone/>
            </a:pPr>
            <a:r>
              <a:rPr lang="sr-Cyrl-BA" sz="2800" dirty="0">
                <a:solidFill>
                  <a:schemeClr val="accent1">
                    <a:lumMod val="75000"/>
                  </a:schemeClr>
                </a:solidFill>
                <a:latin typeface="Times New Roman" pitchFamily="18" charset="0"/>
                <a:cs typeface="Times New Roman" pitchFamily="18" charset="0"/>
              </a:rPr>
              <a:t>ХВАЛА  НА  ПАЖЊИ</a:t>
            </a:r>
            <a:r>
              <a:rPr lang="en-US" sz="2800" dirty="0">
                <a:solidFill>
                  <a:schemeClr val="accent1">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583526906"/>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endParaRPr lang="sr-Cyrl-BA" sz="2000" dirty="0">
              <a:latin typeface="Times New Roman" pitchFamily="18" charset="0"/>
              <a:cs typeface="Times New Roman" pitchFamily="18" charset="0"/>
            </a:endParaRPr>
          </a:p>
          <a:p>
            <a:pPr marL="0" indent="0" algn="ctr">
              <a:buNone/>
            </a:pPr>
            <a:r>
              <a:rPr lang="sr-Cyrl-BA" sz="2000" i="1" dirty="0">
                <a:effectLst>
                  <a:outerShdw blurRad="38100" dist="38100" dir="2700000" algn="tl">
                    <a:srgbClr val="000000">
                      <a:alpha val="43137"/>
                    </a:srgbClr>
                  </a:outerShdw>
                </a:effectLst>
                <a:latin typeface="Times New Roman" pitchFamily="18" charset="0"/>
                <a:cs typeface="Times New Roman" pitchFamily="18" charset="0"/>
              </a:rPr>
              <a:t>Етиологија</a:t>
            </a:r>
          </a:p>
          <a:p>
            <a:pPr marL="0" indent="0" algn="ctr">
              <a:buNone/>
            </a:pP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Примарни недостатак сурфактанта због: </a:t>
            </a:r>
          </a:p>
          <a:p>
            <a:pPr>
              <a:buFont typeface="Wingdings" pitchFamily="2" charset="2"/>
              <a:buChar char="Ø"/>
            </a:pPr>
            <a:r>
              <a:rPr lang="sr-Cyrl-BA" sz="2000" dirty="0">
                <a:latin typeface="Times New Roman" pitchFamily="18" charset="0"/>
                <a:cs typeface="Times New Roman" pitchFamily="18" charset="0"/>
              </a:rPr>
              <a:t>поремећене синтезе сутфактанта</a:t>
            </a:r>
          </a:p>
          <a:p>
            <a:pPr>
              <a:buFont typeface="Wingdings" pitchFamily="2" charset="2"/>
              <a:buChar char="Ø"/>
            </a:pPr>
            <a:r>
              <a:rPr lang="sr-Cyrl-BA" sz="2000" dirty="0">
                <a:latin typeface="Times New Roman" pitchFamily="18" charset="0"/>
                <a:cs typeface="Times New Roman" pitchFamily="18" charset="0"/>
              </a:rPr>
              <a:t>синтезе лошег квалитета</a:t>
            </a:r>
          </a:p>
          <a:p>
            <a:pPr>
              <a:buFont typeface="Wingdings" pitchFamily="2" charset="2"/>
              <a:buChar char="Ø"/>
            </a:pPr>
            <a:r>
              <a:rPr lang="sr-Cyrl-BA" sz="2000" dirty="0">
                <a:latin typeface="Times New Roman" pitchFamily="18" charset="0"/>
                <a:cs typeface="Times New Roman" pitchFamily="18" charset="0"/>
              </a:rPr>
              <a:t>појачане разградње и апсорпције</a:t>
            </a:r>
          </a:p>
          <a:p>
            <a:pPr>
              <a:buFont typeface="Wingdings" pitchFamily="2" charset="2"/>
              <a:buChar char="Ø"/>
            </a:pPr>
            <a:r>
              <a:rPr lang="sr-Cyrl-BA" sz="2000" dirty="0">
                <a:latin typeface="Times New Roman" pitchFamily="18" charset="0"/>
                <a:cs typeface="Times New Roman" pitchFamily="18" charset="0"/>
              </a:rPr>
              <a:t>ослобађања алвеоларне течности и дисфункције ендотела        </a:t>
            </a:r>
          </a:p>
          <a:p>
            <a:pPr>
              <a:buFont typeface="Wingdings" pitchFamily="2" charset="2"/>
              <a:buChar char="v"/>
            </a:pPr>
            <a:r>
              <a:rPr lang="sr-Cyrl-BA" sz="2000" dirty="0">
                <a:latin typeface="Times New Roman" pitchFamily="18" charset="0"/>
                <a:cs typeface="Times New Roman" pitchFamily="18" charset="0"/>
              </a:rPr>
              <a:t> Сурфактант – комплексан фосфолипид који има задатак смањења површинске напетости и одржавања стабилности алвеола.</a:t>
            </a:r>
            <a:endParaRPr lang="en-US" sz="20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400" y="3501008"/>
            <a:ext cx="4953000" cy="3212976"/>
          </a:xfrm>
          <a:prstGeom prst="rect">
            <a:avLst/>
          </a:prstGeom>
        </p:spPr>
      </p:pic>
    </p:spTree>
    <p:extLst>
      <p:ext uri="{BB962C8B-B14F-4D97-AF65-F5344CB8AC3E}">
        <p14:creationId xmlns:p14="http://schemas.microsoft.com/office/powerpoint/2010/main" val="3876867380"/>
      </p:ext>
    </p:extLst>
  </p:cSld>
  <p:clrMapOvr>
    <a:masterClrMapping/>
  </p:clrMapOvr>
  <p:transition spd="slow" advClick="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Развој плућа</a:t>
            </a:r>
          </a:p>
          <a:p>
            <a:pPr>
              <a:buFont typeface="Wingdings" pitchFamily="2" charset="2"/>
              <a:buChar char="ü"/>
            </a:pPr>
            <a:r>
              <a:rPr lang="sr-Cyrl-BA" sz="2000" dirty="0">
                <a:latin typeface="Times New Roman" pitchFamily="18" charset="0"/>
                <a:cs typeface="Times New Roman" pitchFamily="18" charset="0"/>
              </a:rPr>
              <a:t>Основа плућа јавља се у четвртој недељи ембрионалног живота настанком епителног пупољка на предњој страни каудалног дела дисајног црева које се дели у 2 гране.</a:t>
            </a:r>
          </a:p>
          <a:p>
            <a:pPr>
              <a:buFont typeface="Wingdings" pitchFamily="2" charset="2"/>
              <a:buChar char="ü"/>
            </a:pPr>
            <a:r>
              <a:rPr lang="sr-Cyrl-BA" sz="2000" dirty="0">
                <a:latin typeface="Times New Roman" pitchFamily="18" charset="0"/>
                <a:cs typeface="Times New Roman" pitchFamily="18" charset="0"/>
              </a:rPr>
              <a:t>Из десне гране развијају се три а из леве два избочења која одговарају каснијим режњевима плућа.</a:t>
            </a:r>
          </a:p>
          <a:p>
            <a:pPr>
              <a:buFont typeface="Wingdings" pitchFamily="2" charset="2"/>
              <a:buChar char="ü"/>
            </a:pPr>
            <a:r>
              <a:rPr lang="sr-Cyrl-BA" sz="2000" dirty="0">
                <a:latin typeface="Times New Roman" pitchFamily="18" charset="0"/>
                <a:cs typeface="Times New Roman" pitchFamily="18" charset="0"/>
              </a:rPr>
              <a:t>Развој плућа дели се у три стадијумима према морфолошким обележјима који подразумевају паралелно функционално сазревање.</a:t>
            </a:r>
          </a:p>
          <a:p>
            <a:pPr>
              <a:buFont typeface="Wingdings" pitchFamily="2" charset="2"/>
              <a:buChar char="ü"/>
            </a:pPr>
            <a:r>
              <a:rPr lang="sr-Cyrl-BA" sz="2000" dirty="0">
                <a:latin typeface="Times New Roman" pitchFamily="18" charset="0"/>
                <a:cs typeface="Times New Roman" pitchFamily="18" charset="0"/>
              </a:rPr>
              <a:t>Стадијуми у развоју плућа:</a:t>
            </a:r>
          </a:p>
          <a:p>
            <a:pPr marL="566928" indent="-457200">
              <a:buFont typeface="+mj-lt"/>
              <a:buAutoNum type="alphaLcParenR"/>
            </a:pPr>
            <a:r>
              <a:rPr lang="sr-Cyrl-RS" sz="2000" dirty="0">
                <a:latin typeface="Times New Roman" pitchFamily="18" charset="0"/>
                <a:cs typeface="Times New Roman" pitchFamily="18" charset="0"/>
              </a:rPr>
              <a:t>гландуларна до 16 н.г</a:t>
            </a:r>
          </a:p>
          <a:p>
            <a:pPr marL="566928" indent="-457200">
              <a:buFont typeface="+mj-lt"/>
              <a:buAutoNum type="alphaLcParenR"/>
            </a:pPr>
            <a:r>
              <a:rPr lang="sr-Cyrl-RS" sz="2000" dirty="0">
                <a:latin typeface="Times New Roman" pitchFamily="18" charset="0"/>
                <a:cs typeface="Times New Roman" pitchFamily="18" charset="0"/>
              </a:rPr>
              <a:t>каналикуларна од 16 -24 н.г</a:t>
            </a:r>
          </a:p>
          <a:p>
            <a:pPr marL="566928" indent="-457200">
              <a:buFont typeface="+mj-lt"/>
              <a:buAutoNum type="alphaLcParenR"/>
            </a:pPr>
            <a:r>
              <a:rPr lang="sr-Cyrl-RS" sz="2000" dirty="0">
                <a:latin typeface="Times New Roman" pitchFamily="18" charset="0"/>
                <a:cs typeface="Times New Roman" pitchFamily="18" charset="0"/>
              </a:rPr>
              <a:t>алвеоларна од 24 н.г и наставља се постнатално</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897922683"/>
      </p:ext>
    </p:extLst>
  </p:cSld>
  <p:clrMapOvr>
    <a:masterClrMapping/>
  </p:clrMapOvr>
  <p:transition spd="slow" advClick="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endParaRPr lang="sr-Cyrl-BA" sz="20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Развој плућа</a:t>
            </a:r>
          </a:p>
          <a:p>
            <a:pPr marL="0" indent="0">
              <a:buNone/>
            </a:pPr>
            <a:r>
              <a:rPr lang="sr-Cyrl-BA" sz="2000" dirty="0">
                <a:latin typeface="Times New Roman" pitchFamily="18" charset="0"/>
                <a:cs typeface="Times New Roman" pitchFamily="18" charset="0"/>
              </a:rPr>
              <a:t>Да би плућа преузела своју функцију морају се у кратком року( 15 секунди до једног минута) десити промене:</a:t>
            </a:r>
          </a:p>
          <a:p>
            <a:pPr>
              <a:buFont typeface="Wingdings" pitchFamily="2" charset="2"/>
              <a:buChar char="ü"/>
            </a:pPr>
            <a:r>
              <a:rPr lang="sr-Cyrl-BA" sz="2000" dirty="0">
                <a:latin typeface="Times New Roman" pitchFamily="18" charset="0"/>
                <a:cs typeface="Times New Roman" pitchFamily="18" charset="0"/>
              </a:rPr>
              <a:t>Алвеоларна течност која испуњава плућа до часа рађања мора бити одстрањена( 20% се истисне, остали део се ресорбује)</a:t>
            </a:r>
          </a:p>
          <a:p>
            <a:pPr>
              <a:buFont typeface="Wingdings" pitchFamily="2" charset="2"/>
              <a:buChar char="ü"/>
            </a:pPr>
            <a:r>
              <a:rPr lang="sr-Cyrl-BA" sz="2000" dirty="0">
                <a:latin typeface="Times New Roman" pitchFamily="18" charset="0"/>
                <a:cs typeface="Times New Roman" pitchFamily="18" charset="0"/>
              </a:rPr>
              <a:t>Плућне алвеоле се морају трајно испунити ваздухом који делом остаје( функционални резидуални капацитет)</a:t>
            </a:r>
          </a:p>
          <a:p>
            <a:pPr>
              <a:buFont typeface="Wingdings" pitchFamily="2" charset="2"/>
              <a:buChar char="ü"/>
            </a:pPr>
            <a:r>
              <a:rPr lang="sr-Cyrl-BA" sz="2000" dirty="0">
                <a:latin typeface="Times New Roman" pitchFamily="18" charset="0"/>
                <a:cs typeface="Times New Roman" pitchFamily="18" charset="0"/>
              </a:rPr>
              <a:t>Проток крви кроз плућа се мора повећати шест до десет пута</a:t>
            </a:r>
          </a:p>
          <a:p>
            <a:pPr>
              <a:buFont typeface="Wingdings" pitchFamily="2" charset="2"/>
              <a:buChar char="ü"/>
            </a:pPr>
            <a:r>
              <a:rPr lang="sr-Cyrl-BA" sz="2000" dirty="0">
                <a:latin typeface="Times New Roman" pitchFamily="18" charset="0"/>
                <a:cs typeface="Times New Roman" pitchFamily="18" charset="0"/>
              </a:rPr>
              <a:t>Центар за дисање мора преузети своју функцију, од првих до последњих десет минута живота.</a:t>
            </a:r>
          </a:p>
          <a:p>
            <a:pPr>
              <a:buFont typeface="Wingdings" pitchFamily="2" charset="2"/>
              <a:buChar char="ü"/>
            </a:pPr>
            <a:r>
              <a:rPr lang="sr-Cyrl-BA" sz="2000" dirty="0">
                <a:latin typeface="Times New Roman" pitchFamily="18" charset="0"/>
                <a:cs typeface="Times New Roman" pitchFamily="18" charset="0"/>
              </a:rPr>
              <a:t>Код превремено рођене деце, код које нема довољно сурфактанта на крају сваког издисаја велики број алвеола остаје слепљен па приликом следећег удисаја треба употребити већи притисак како би се поново испуниле ваздухом.</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162861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РДС- предиспонирајући фактори</a:t>
            </a:r>
          </a:p>
          <a:p>
            <a:pPr marL="0" indent="0" algn="ctr">
              <a:buNone/>
            </a:pPr>
            <a:endParaRPr lang="sr-Cyrl-BA" sz="2000" dirty="0">
              <a:latin typeface="Times New Roman" pitchFamily="18" charset="0"/>
              <a:cs typeface="Times New Roman" pitchFamily="18" charset="0"/>
            </a:endParaRPr>
          </a:p>
          <a:p>
            <a:pPr>
              <a:buFont typeface="Wingdings" pitchFamily="2" charset="2"/>
              <a:buChar char="ü"/>
            </a:pPr>
            <a:r>
              <a:rPr lang="sr-Cyrl-BA" sz="2000" dirty="0">
                <a:latin typeface="Times New Roman" pitchFamily="18" charset="0"/>
                <a:cs typeface="Times New Roman" pitchFamily="18" charset="0"/>
              </a:rPr>
              <a:t>Прематуритет</a:t>
            </a:r>
          </a:p>
          <a:p>
            <a:pPr>
              <a:buFont typeface="Wingdings" pitchFamily="2" charset="2"/>
              <a:buChar char="ü"/>
            </a:pPr>
            <a:r>
              <a:rPr lang="sr-Cyrl-BA" sz="2000" dirty="0">
                <a:latin typeface="Times New Roman" pitchFamily="18" charset="0"/>
                <a:cs typeface="Times New Roman" pitchFamily="18" charset="0"/>
              </a:rPr>
              <a:t>Асфиксија</a:t>
            </a:r>
          </a:p>
          <a:p>
            <a:pPr>
              <a:buFont typeface="Wingdings" pitchFamily="2" charset="2"/>
              <a:buChar char="ü"/>
            </a:pPr>
            <a:r>
              <a:rPr lang="sr-Cyrl-BA" sz="2000" dirty="0">
                <a:latin typeface="Times New Roman" pitchFamily="18" charset="0"/>
                <a:cs typeface="Times New Roman" pitchFamily="18" charset="0"/>
              </a:rPr>
              <a:t>Хипотермија</a:t>
            </a:r>
          </a:p>
          <a:p>
            <a:pPr>
              <a:buFont typeface="Wingdings" pitchFamily="2" charset="2"/>
              <a:buChar char="ü"/>
            </a:pPr>
            <a:r>
              <a:rPr lang="sr-Cyrl-BA" sz="2000" dirty="0">
                <a:latin typeface="Times New Roman" pitchFamily="18" charset="0"/>
                <a:cs typeface="Times New Roman" pitchFamily="18" charset="0"/>
              </a:rPr>
              <a:t>Дете мајке оболеле од дијабетеса</a:t>
            </a:r>
          </a:p>
          <a:p>
            <a:pPr>
              <a:buFont typeface="Wingdings" pitchFamily="2" charset="2"/>
              <a:buChar char="ü"/>
            </a:pPr>
            <a:r>
              <a:rPr lang="sr-Cyrl-BA" sz="2000" dirty="0">
                <a:latin typeface="Times New Roman" pitchFamily="18" charset="0"/>
                <a:cs typeface="Times New Roman" pitchFamily="18" charset="0"/>
              </a:rPr>
              <a:t>Мушки пол</a:t>
            </a:r>
          </a:p>
          <a:p>
            <a:pPr>
              <a:buFont typeface="Wingdings" pitchFamily="2" charset="2"/>
              <a:buChar char="ü"/>
            </a:pPr>
            <a:r>
              <a:rPr lang="sr-Cyrl-BA" sz="2000" dirty="0">
                <a:latin typeface="Times New Roman" pitchFamily="18" charset="0"/>
                <a:cs typeface="Times New Roman" pitchFamily="18" charset="0"/>
              </a:rPr>
              <a:t>Царски рез  у зависности од гестацијске старости</a:t>
            </a:r>
          </a:p>
          <a:p>
            <a:pPr>
              <a:buFont typeface="Wingdings" pitchFamily="2" charset="2"/>
              <a:buChar char="ü"/>
            </a:pPr>
            <a:r>
              <a:rPr lang="sr-Cyrl-BA" sz="2000" dirty="0">
                <a:latin typeface="Times New Roman" pitchFamily="18" charset="0"/>
                <a:cs typeface="Times New Roman" pitchFamily="18" charset="0"/>
              </a:rPr>
              <a:t>Малнутриција мајке</a:t>
            </a:r>
          </a:p>
          <a:p>
            <a:pPr>
              <a:buFont typeface="Wingdings" pitchFamily="2" charset="2"/>
              <a:buChar char="ü"/>
            </a:pPr>
            <a:r>
              <a:rPr lang="sr-Cyrl-BA" sz="2000" dirty="0">
                <a:latin typeface="Times New Roman" pitchFamily="18" charset="0"/>
                <a:cs typeface="Times New Roman" pitchFamily="18" charset="0"/>
              </a:rPr>
              <a:t>Фамилијарна предоспозиција</a:t>
            </a:r>
            <a:endParaRPr lang="en-US" sz="20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961" y="3501008"/>
            <a:ext cx="4896544" cy="2965542"/>
          </a:xfrm>
          <a:prstGeom prst="rect">
            <a:avLst/>
          </a:prstGeom>
        </p:spPr>
      </p:pic>
    </p:spTree>
    <p:extLst>
      <p:ext uri="{BB962C8B-B14F-4D97-AF65-F5344CB8AC3E}">
        <p14:creationId xmlns:p14="http://schemas.microsoft.com/office/powerpoint/2010/main" val="2377133300"/>
      </p:ext>
    </p:extLst>
  </p:cSld>
  <p:clrMapOvr>
    <a:masterClrMapping/>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Патофизиологија</a:t>
            </a:r>
          </a:p>
          <a:p>
            <a:pPr marL="0" indent="0" algn="ctr">
              <a:buNone/>
            </a:pPr>
            <a:endParaRPr lang="sr-Cyrl-BA" sz="2400" dirty="0">
              <a:latin typeface="Times New Roman" pitchFamily="18" charset="0"/>
              <a:cs typeface="Times New Roman" pitchFamily="18" charset="0"/>
            </a:endParaRPr>
          </a:p>
          <a:p>
            <a:pPr marL="0" indent="0">
              <a:buNone/>
            </a:pPr>
            <a:r>
              <a:rPr lang="sr-Cyrl-BA" sz="2000" b="1" i="1" dirty="0">
                <a:effectLst>
                  <a:outerShdw blurRad="38100" dist="38100" dir="2700000" algn="tl">
                    <a:srgbClr val="000000">
                      <a:alpha val="43137"/>
                    </a:srgbClr>
                  </a:outerShdw>
                </a:effectLst>
                <a:latin typeface="Times New Roman" pitchFamily="18" charset="0"/>
                <a:cs typeface="Times New Roman" pitchFamily="18" charset="0"/>
              </a:rPr>
              <a:t>     Недостатак сурфактанта доводи до</a:t>
            </a:r>
            <a:r>
              <a:rPr lang="sr-Cyrl-BA" sz="2000" dirty="0">
                <a:latin typeface="Times New Roman" pitchFamily="18" charset="0"/>
                <a:cs typeface="Times New Roman" pitchFamily="18" charset="0"/>
              </a:rPr>
              <a:t>:</a:t>
            </a:r>
          </a:p>
          <a:p>
            <a:pPr>
              <a:buFont typeface="Wingdings" pitchFamily="2" charset="2"/>
              <a:buChar char="ü"/>
            </a:pPr>
            <a:r>
              <a:rPr lang="sr-Cyrl-BA" sz="2000" dirty="0">
                <a:latin typeface="Times New Roman" pitchFamily="18" charset="0"/>
                <a:cs typeface="Times New Roman" pitchFamily="18" charset="0"/>
              </a:rPr>
              <a:t>Смањења дисајног волумена</a:t>
            </a:r>
          </a:p>
          <a:p>
            <a:pPr>
              <a:buFont typeface="Wingdings" pitchFamily="2" charset="2"/>
              <a:buChar char="ü"/>
            </a:pPr>
            <a:r>
              <a:rPr lang="sr-Cyrl-BA" sz="2000" dirty="0">
                <a:latin typeface="Times New Roman" pitchFamily="18" charset="0"/>
                <a:cs typeface="Times New Roman" pitchFamily="18" charset="0"/>
              </a:rPr>
              <a:t>Смањења плућне комплијансе</a:t>
            </a:r>
          </a:p>
          <a:p>
            <a:pPr>
              <a:buFont typeface="Wingdings" pitchFamily="2" charset="2"/>
              <a:buChar char="ü"/>
            </a:pPr>
            <a:r>
              <a:rPr lang="sr-Cyrl-BA" sz="2000" dirty="0">
                <a:latin typeface="Times New Roman" pitchFamily="18" charset="0"/>
                <a:cs typeface="Times New Roman" pitchFamily="18" charset="0"/>
              </a:rPr>
              <a:t>Поремећаја вентилационо – перфузионог односа</a:t>
            </a:r>
          </a:p>
          <a:p>
            <a:pPr>
              <a:buFont typeface="Wingdings" pitchFamily="2" charset="2"/>
              <a:buChar char="ü"/>
            </a:pPr>
            <a:r>
              <a:rPr lang="sr-Cyrl-BA" sz="2000" dirty="0">
                <a:latin typeface="Times New Roman" pitchFamily="18" charset="0"/>
                <a:cs typeface="Times New Roman" pitchFamily="18" charset="0"/>
              </a:rPr>
              <a:t>Повећање плућне васкуларне резистенције</a:t>
            </a:r>
          </a:p>
          <a:p>
            <a:pPr>
              <a:buFont typeface="Wingdings" pitchFamily="2" charset="2"/>
              <a:buChar char="ü"/>
            </a:pPr>
            <a:r>
              <a:rPr lang="sr-Cyrl-BA" sz="2000" dirty="0">
                <a:latin typeface="Times New Roman" pitchFamily="18" charset="0"/>
                <a:cs typeface="Times New Roman" pitchFamily="18" charset="0"/>
              </a:rPr>
              <a:t>Повећање дисајног рада</a:t>
            </a:r>
          </a:p>
          <a:p>
            <a:pPr>
              <a:buFont typeface="Wingdings" pitchFamily="2" charset="2"/>
              <a:buChar char="ü"/>
            </a:pPr>
            <a:endParaRPr lang="sr-Cyrl-BA" sz="2000" dirty="0">
              <a:latin typeface="Times New Roman" pitchFamily="18" charset="0"/>
              <a:cs typeface="Times New Roman" pitchFamily="18" charset="0"/>
            </a:endParaRPr>
          </a:p>
          <a:p>
            <a:pPr>
              <a:buFont typeface="Wingdings" pitchFamily="2" charset="2"/>
              <a:buChar char="ü"/>
            </a:pP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    Последице ових поремећаја су: хипоксемија, хиперкапнија, респираторна, затим мешовита ацидоза.</a:t>
            </a:r>
          </a:p>
          <a:p>
            <a:pPr marL="0" indent="0" algn="ctr">
              <a:buNone/>
            </a:pPr>
            <a:endParaRPr lang="sr-Cyrl-BA"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8981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Клиничка слика </a:t>
            </a:r>
          </a:p>
          <a:p>
            <a:pPr marL="0" indent="0">
              <a:buNone/>
            </a:pPr>
            <a:r>
              <a:rPr lang="sr-Cyrl-BA" sz="2000" dirty="0">
                <a:latin typeface="Times New Roman" pitchFamily="18" charset="0"/>
                <a:cs typeface="Times New Roman" pitchFamily="18" charset="0"/>
              </a:rPr>
              <a:t>Клиничка слика се испољавља непосредно после рођења или после латентног периода 0.5-1</a:t>
            </a:r>
            <a:r>
              <a:rPr lang="en-US" sz="2000" dirty="0">
                <a:latin typeface="Times New Roman" pitchFamily="18" charset="0"/>
                <a:cs typeface="Times New Roman" pitchFamily="18" charset="0"/>
              </a:rPr>
              <a:t>h</a:t>
            </a:r>
            <a:r>
              <a:rPr lang="sr-Cyrl-BA" sz="2000" dirty="0">
                <a:latin typeface="Times New Roman" pitchFamily="18" charset="0"/>
                <a:cs typeface="Times New Roman" pitchFamily="18" charset="0"/>
              </a:rPr>
              <a:t>, али у првих 4-6</a:t>
            </a:r>
            <a:r>
              <a:rPr lang="en-US" sz="2000" dirty="0">
                <a:latin typeface="Times New Roman" pitchFamily="18" charset="0"/>
                <a:cs typeface="Times New Roman" pitchFamily="18" charset="0"/>
              </a:rPr>
              <a:t>h</a:t>
            </a:r>
            <a:r>
              <a:rPr lang="sr-Cyrl-BA" sz="2000" dirty="0">
                <a:latin typeface="Times New Roman" pitchFamily="18" charset="0"/>
                <a:cs typeface="Times New Roman" pitchFamily="18" charset="0"/>
              </a:rPr>
              <a:t> од рођења.</a:t>
            </a:r>
          </a:p>
          <a:p>
            <a:pPr marL="0" indent="0">
              <a:buNone/>
            </a:pPr>
            <a:r>
              <a:rPr lang="sr-Cyrl-BA" sz="2000" dirty="0">
                <a:latin typeface="Times New Roman" pitchFamily="18" charset="0"/>
                <a:cs typeface="Times New Roman" pitchFamily="18" charset="0"/>
              </a:rPr>
              <a:t>Болест се погоршав после 12 сати, а симптоми су најизраженији између 48-72</a:t>
            </a:r>
            <a:r>
              <a:rPr lang="en-US" sz="2000" dirty="0">
                <a:latin typeface="Times New Roman" pitchFamily="18" charset="0"/>
                <a:cs typeface="Times New Roman" pitchFamily="18" charset="0"/>
              </a:rPr>
              <a:t>h.</a:t>
            </a:r>
            <a:endParaRPr lang="sr-Cyrl-BA" sz="2000" dirty="0">
              <a:latin typeface="Times New Roman" pitchFamily="18" charset="0"/>
              <a:cs typeface="Times New Roman" pitchFamily="18" charset="0"/>
            </a:endParaRPr>
          </a:p>
          <a:p>
            <a:pPr marL="0" indent="0">
              <a:buNone/>
            </a:pPr>
            <a:r>
              <a:rPr lang="sr-Cyrl-BA" sz="2000" dirty="0">
                <a:latin typeface="Times New Roman" pitchFamily="18" charset="0"/>
                <a:cs typeface="Times New Roman" pitchFamily="18" charset="0"/>
              </a:rPr>
              <a:t>Побољшање настаје после 60-72</a:t>
            </a:r>
            <a:r>
              <a:rPr lang="en-US" sz="2000" dirty="0">
                <a:latin typeface="Times New Roman" pitchFamily="18" charset="0"/>
                <a:cs typeface="Times New Roman" pitchFamily="18" charset="0"/>
              </a:rPr>
              <a:t>h</a:t>
            </a:r>
            <a:r>
              <a:rPr lang="sr-Cyrl-BA" sz="2000" dirty="0">
                <a:latin typeface="Times New Roman" pitchFamily="18" charset="0"/>
                <a:cs typeface="Times New Roman" pitchFamily="18" charset="0"/>
              </a:rPr>
              <a:t>, опоравак се очекује за 5-7 дана.</a:t>
            </a:r>
          </a:p>
          <a:p>
            <a:pPr marL="0" indent="0">
              <a:buNone/>
            </a:pPr>
            <a:r>
              <a:rPr lang="sr-Cyrl-BA" sz="2000" dirty="0">
                <a:latin typeface="Times New Roman" pitchFamily="18" charset="0"/>
                <a:cs typeface="Times New Roman" pitchFamily="18" charset="0"/>
              </a:rPr>
              <a:t>Клинички симптоми се могу груписати у тријас:</a:t>
            </a:r>
          </a:p>
          <a:p>
            <a:pPr marL="457200" indent="-457200">
              <a:buFont typeface="+mj-lt"/>
              <a:buAutoNum type="arabicParenR"/>
            </a:pPr>
            <a:r>
              <a:rPr lang="sr-Cyrl-BA" sz="2000" dirty="0">
                <a:latin typeface="Times New Roman" pitchFamily="18" charset="0"/>
                <a:cs typeface="Times New Roman" pitchFamily="18" charset="0"/>
              </a:rPr>
              <a:t>тахипнеја (фреквенца&gt;60 у минути)</a:t>
            </a:r>
          </a:p>
          <a:p>
            <a:pPr marL="457200" indent="-457200">
              <a:buFont typeface="+mj-lt"/>
              <a:buAutoNum type="arabicParenR"/>
            </a:pPr>
            <a:r>
              <a:rPr lang="sr-Cyrl-BA" sz="2000" dirty="0">
                <a:latin typeface="Times New Roman" pitchFamily="18" charset="0"/>
                <a:cs typeface="Times New Roman" pitchFamily="18" charset="0"/>
              </a:rPr>
              <a:t>цијаноза, без примене кисеоника у инспираторном ваздуху</a:t>
            </a:r>
          </a:p>
          <a:p>
            <a:pPr marL="457200" indent="-457200">
              <a:buFont typeface="+mj-lt"/>
              <a:buAutoNum type="arabicParenR"/>
            </a:pPr>
            <a:r>
              <a:rPr lang="sr-Cyrl-BA" sz="2000" dirty="0">
                <a:latin typeface="Times New Roman" pitchFamily="18" charset="0"/>
                <a:cs typeface="Times New Roman" pitchFamily="18" charset="0"/>
              </a:rPr>
              <a:t>диспнеја, односно </a:t>
            </a:r>
            <a:r>
              <a:rPr lang="en-US" sz="2000" i="1" dirty="0" err="1">
                <a:latin typeface="Times New Roman" pitchFamily="18" charset="0"/>
                <a:cs typeface="Times New Roman" pitchFamily="18" charset="0"/>
              </a:rPr>
              <a:t>Siverman</a:t>
            </a:r>
            <a:r>
              <a:rPr lang="en-US" sz="2000" i="1" dirty="0">
                <a:latin typeface="Times New Roman" pitchFamily="18" charset="0"/>
                <a:cs typeface="Times New Roman" pitchFamily="18" charset="0"/>
              </a:rPr>
              <a:t> score</a:t>
            </a:r>
            <a:r>
              <a:rPr lang="sr-Cyrl-BA" sz="2000" i="1" dirty="0">
                <a:latin typeface="Times New Roman" pitchFamily="18" charset="0"/>
                <a:cs typeface="Times New Roman" pitchFamily="18" charset="0"/>
              </a:rPr>
              <a:t> ( </a:t>
            </a:r>
            <a:r>
              <a:rPr lang="sr-Cyrl-BA" sz="2000" dirty="0">
                <a:latin typeface="Times New Roman" pitchFamily="18" charset="0"/>
                <a:cs typeface="Times New Roman" pitchFamily="18" charset="0"/>
              </a:rPr>
              <a:t>торако- абдоминално балансирање, увлачење интеркосталних простора, увлачење стернума, лепршање ноздрва, експираторно јечање).</a:t>
            </a:r>
          </a:p>
          <a:p>
            <a:pPr marL="0" indent="0">
              <a:buNone/>
            </a:pPr>
            <a:r>
              <a:rPr lang="sr-Cyrl-BA" sz="2000" dirty="0">
                <a:latin typeface="Times New Roman" pitchFamily="18" charset="0"/>
                <a:cs typeface="Times New Roman" pitchFamily="18" charset="0"/>
              </a:rPr>
              <a:t>Оцена ових симптома је са 0,1,2.</a:t>
            </a:r>
          </a:p>
          <a:p>
            <a:pPr marL="0" indent="0">
              <a:buNone/>
            </a:pPr>
            <a:r>
              <a:rPr lang="sr-Cyrl-BA" sz="2000" dirty="0">
                <a:latin typeface="Times New Roman" pitchFamily="18" charset="0"/>
                <a:cs typeface="Times New Roman" pitchFamily="18" charset="0"/>
              </a:rPr>
              <a:t>Сиверман збир &gt; 2, тахиппнеја, цијаноза на собном ваздуху = РДС</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225773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3" y="0"/>
            <a:ext cx="9144000" cy="6858000"/>
          </a:xfrm>
        </p:spPr>
        <p:txBody>
          <a:bodyPr>
            <a:normAutofit/>
          </a:bodyPr>
          <a:lstStyle/>
          <a:p>
            <a:pPr algn="ctr"/>
            <a:endParaRPr lang="sr-Cyrl-BA" sz="2400" dirty="0">
              <a:latin typeface="Times New Roman" pitchFamily="18" charset="0"/>
              <a:cs typeface="Times New Roman" pitchFamily="18" charset="0"/>
            </a:endParaRPr>
          </a:p>
          <a:p>
            <a:pPr marL="0" indent="0" algn="ctr">
              <a:buNone/>
            </a:pPr>
            <a:r>
              <a:rPr lang="sr-Cyrl-BA" sz="2400" i="1" dirty="0">
                <a:effectLst>
                  <a:outerShdw blurRad="38100" dist="38100" dir="2700000" algn="tl">
                    <a:srgbClr val="000000">
                      <a:alpha val="43137"/>
                    </a:srgbClr>
                  </a:outerShdw>
                </a:effectLst>
                <a:latin typeface="Times New Roman" pitchFamily="18" charset="0"/>
                <a:cs typeface="Times New Roman" pitchFamily="18" charset="0"/>
              </a:rPr>
              <a:t>Дијагноза</a:t>
            </a:r>
          </a:p>
          <a:p>
            <a:pPr>
              <a:buFont typeface="Wingdings" pitchFamily="2" charset="2"/>
              <a:buChar char="v"/>
            </a:pPr>
            <a:r>
              <a:rPr lang="sr-Cyrl-BA" sz="2000" dirty="0">
                <a:latin typeface="Times New Roman" pitchFamily="18" charset="0"/>
                <a:cs typeface="Times New Roman" pitchFamily="18" charset="0"/>
              </a:rPr>
              <a:t>Анамнестички подаци о току трудноће и порођаја</a:t>
            </a:r>
          </a:p>
          <a:p>
            <a:pPr>
              <a:buFont typeface="Wingdings" pitchFamily="2" charset="2"/>
              <a:buChar char="v"/>
            </a:pPr>
            <a:r>
              <a:rPr lang="sr-Cyrl-BA" sz="2000" dirty="0">
                <a:latin typeface="Times New Roman" pitchFamily="18" charset="0"/>
                <a:cs typeface="Times New Roman" pitchFamily="18" charset="0"/>
              </a:rPr>
              <a:t>Клиничка слика</a:t>
            </a:r>
          </a:p>
          <a:p>
            <a:pPr>
              <a:buFont typeface="Wingdings" pitchFamily="2" charset="2"/>
              <a:buChar char="v"/>
            </a:pPr>
            <a:r>
              <a:rPr lang="sr-Cyrl-BA" sz="2000" dirty="0">
                <a:latin typeface="Times New Roman" pitchFamily="18" charset="0"/>
                <a:cs typeface="Times New Roman" pitchFamily="18" charset="0"/>
              </a:rPr>
              <a:t>Клинички преглед новорођенчета</a:t>
            </a:r>
          </a:p>
          <a:p>
            <a:pPr>
              <a:buFont typeface="Wingdings" pitchFamily="2" charset="2"/>
              <a:buChar char="v"/>
            </a:pPr>
            <a:r>
              <a:rPr lang="sr-Cyrl-BA" sz="2000" dirty="0">
                <a:latin typeface="Times New Roman" pitchFamily="18" charset="0"/>
                <a:cs typeface="Times New Roman" pitchFamily="18" charset="0"/>
              </a:rPr>
              <a:t>Аускултаторни налаз на плућима: слабије чујан дисајни звук.</a:t>
            </a:r>
          </a:p>
          <a:p>
            <a:pPr>
              <a:buFont typeface="Wingdings" pitchFamily="2" charset="2"/>
              <a:buChar char="v"/>
            </a:pPr>
            <a:r>
              <a:rPr lang="sr-Cyrl-BA" sz="2000" dirty="0">
                <a:latin typeface="Times New Roman" pitchFamily="18" charset="0"/>
                <a:cs typeface="Times New Roman" pitchFamily="18" charset="0"/>
              </a:rPr>
              <a:t>РТГ срца и плућа по Бомселу:</a:t>
            </a:r>
          </a:p>
          <a:p>
            <a:pPr marL="457200" indent="-457200">
              <a:buFont typeface="+mj-lt"/>
              <a:buAutoNum type="alphaLcPeriod"/>
            </a:pPr>
            <a:r>
              <a:rPr lang="en-US" sz="2000" dirty="0">
                <a:latin typeface="Times New Roman" pitchFamily="18" charset="0"/>
                <a:cs typeface="Times New Roman" pitchFamily="18" charset="0"/>
              </a:rPr>
              <a:t>I </a:t>
            </a:r>
            <a:r>
              <a:rPr lang="sr-Cyrl-BA" sz="2000" dirty="0">
                <a:latin typeface="Times New Roman" pitchFamily="18" charset="0"/>
                <a:cs typeface="Times New Roman" pitchFamily="18" charset="0"/>
              </a:rPr>
              <a:t>степен – дифузна ситно зрнаста засенчења</a:t>
            </a:r>
          </a:p>
          <a:p>
            <a:pPr marL="457200" indent="-457200">
              <a:buFont typeface="+mj-lt"/>
              <a:buAutoNum type="alphaLcPeriod"/>
            </a:pPr>
            <a:r>
              <a:rPr lang="en-US" sz="2000" dirty="0">
                <a:latin typeface="Times New Roman" pitchFamily="18" charset="0"/>
                <a:cs typeface="Times New Roman" pitchFamily="18" charset="0"/>
              </a:rPr>
              <a:t>II</a:t>
            </a:r>
            <a:r>
              <a:rPr lang="sr-Cyrl-BA" sz="2000" dirty="0">
                <a:latin typeface="Times New Roman" pitchFamily="18" charset="0"/>
                <a:cs typeface="Times New Roman" pitchFamily="18" charset="0"/>
              </a:rPr>
              <a:t> степен- уз ситно зрнаста засенчења присутна су мрљаста и тракаста засенчења у централним деловима плућа</a:t>
            </a:r>
          </a:p>
          <a:p>
            <a:pPr marL="457200" indent="-457200">
              <a:buFont typeface="+mj-lt"/>
              <a:buAutoNum type="alphaLcPeriod"/>
            </a:pPr>
            <a:r>
              <a:rPr lang="en-US" sz="2000" dirty="0">
                <a:latin typeface="Times New Roman" pitchFamily="18" charset="0"/>
                <a:cs typeface="Times New Roman" pitchFamily="18" charset="0"/>
              </a:rPr>
              <a:t>III </a:t>
            </a:r>
            <a:r>
              <a:rPr lang="sr-Cyrl-BA" sz="2000" dirty="0">
                <a:latin typeface="Times New Roman" pitchFamily="18" charset="0"/>
                <a:cs typeface="Times New Roman" pitchFamily="18" charset="0"/>
              </a:rPr>
              <a:t>степен- ситно зрнаста и мрљаста засенчења видљива над целим плућима уз губитак јасне границе срца</a:t>
            </a:r>
          </a:p>
          <a:p>
            <a:pPr marL="457200" indent="-457200">
              <a:buFont typeface="+mj-lt"/>
              <a:buAutoNum type="alphaLcPeriod"/>
            </a:pPr>
            <a:r>
              <a:rPr lang="en-US" sz="2000" dirty="0">
                <a:latin typeface="Times New Roman" pitchFamily="18" charset="0"/>
                <a:cs typeface="Times New Roman" pitchFamily="18" charset="0"/>
              </a:rPr>
              <a:t>IV </a:t>
            </a:r>
            <a:r>
              <a:rPr lang="sr-Cyrl-BA" sz="2000" dirty="0">
                <a:latin typeface="Times New Roman" pitchFamily="18" charset="0"/>
                <a:cs typeface="Times New Roman" pitchFamily="18" charset="0"/>
              </a:rPr>
              <a:t>степен- замагљено плућно крило уз видњив бронхограм, преко срчане сенке</a:t>
            </a:r>
          </a:p>
          <a:p>
            <a:pPr marL="457200" indent="-457200">
              <a:buFont typeface="+mj-lt"/>
              <a:buAutoNum type="alphaLcPeriod"/>
            </a:pPr>
            <a:r>
              <a:rPr lang="en-US" sz="2000" dirty="0">
                <a:latin typeface="Times New Roman" pitchFamily="18" charset="0"/>
                <a:cs typeface="Times New Roman" pitchFamily="18" charset="0"/>
              </a:rPr>
              <a:t>V </a:t>
            </a:r>
            <a:r>
              <a:rPr lang="sr-Cyrl-BA" sz="2000" dirty="0">
                <a:latin typeface="Times New Roman" pitchFamily="18" charset="0"/>
                <a:cs typeface="Times New Roman" pitchFamily="18" charset="0"/>
              </a:rPr>
              <a:t>степен- плућа су комплетно замгљена бела са израженим бронхограмом и ван срчане сенке</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92439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2611</TotalTime>
  <Words>1870</Words>
  <Application>Microsoft Office PowerPoint</Application>
  <PresentationFormat>On-screen Show (4:3)</PresentationFormat>
  <Paragraphs>285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Courier New</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Методе  примене  сурфактанта</vt:lpstr>
      <vt:lpstr>Примена сурфактанта у неонатологији</vt:lpstr>
      <vt:lpstr>PowerPoint Presentation</vt:lpstr>
      <vt:lpstr>PowerPoint Presentation</vt:lpstr>
      <vt:lpstr>PowerPoint Presentation</vt:lpstr>
      <vt:lpstr>Методе примене сурфактанта</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Avramovic</dc:creator>
  <cp:lastModifiedBy>korisnik</cp:lastModifiedBy>
  <cp:revision>74</cp:revision>
  <cp:lastPrinted>2021-01-02T13:23:22Z</cp:lastPrinted>
  <dcterms:created xsi:type="dcterms:W3CDTF">2017-11-13T16:27:10Z</dcterms:created>
  <dcterms:modified xsi:type="dcterms:W3CDTF">2025-05-14T13:54:51Z</dcterms:modified>
</cp:coreProperties>
</file>